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1" r:id="rId10"/>
    <p:sldId id="273" r:id="rId11"/>
    <p:sldId id="274" r:id="rId12"/>
    <p:sldId id="275" r:id="rId13"/>
    <p:sldId id="261" r:id="rId14"/>
    <p:sldId id="257" r:id="rId15"/>
    <p:sldId id="258" r:id="rId16"/>
    <p:sldId id="259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alunni 2</c:v>
                </c:pt>
              </c:strCache>
            </c:strRef>
          </c:tx>
          <c:invertIfNegative val="0"/>
          <c:cat>
            <c:strRef>
              <c:f>Foglio1!$A$2</c:f>
              <c:strCache>
                <c:ptCount val="1"/>
                <c:pt idx="0">
                  <c:v>Interclasse 2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105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BES stranieri</c:v>
                </c:pt>
              </c:strCache>
            </c:strRef>
          </c:tx>
          <c:invertIfNegative val="0"/>
          <c:cat>
            <c:strRef>
              <c:f>Foglio1!$A$2</c:f>
              <c:strCache>
                <c:ptCount val="1"/>
                <c:pt idx="0">
                  <c:v>Interclasse 2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BES</c:v>
                </c:pt>
              </c:strCache>
            </c:strRef>
          </c:tx>
          <c:invertIfNegative val="0"/>
          <c:cat>
            <c:strRef>
              <c:f>Foglio1!$A$2</c:f>
              <c:strCache>
                <c:ptCount val="1"/>
                <c:pt idx="0">
                  <c:v>Interclasse 2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051520"/>
        <c:axId val="81442688"/>
      </c:barChart>
      <c:catAx>
        <c:axId val="73051520"/>
        <c:scaling>
          <c:orientation val="minMax"/>
        </c:scaling>
        <c:delete val="0"/>
        <c:axPos val="b"/>
        <c:majorTickMark val="out"/>
        <c:minorTickMark val="none"/>
        <c:tickLblPos val="nextTo"/>
        <c:crossAx val="81442688"/>
        <c:crosses val="autoZero"/>
        <c:auto val="1"/>
        <c:lblAlgn val="ctr"/>
        <c:lblOffset val="100"/>
        <c:noMultiLvlLbl val="0"/>
      </c:catAx>
      <c:valAx>
        <c:axId val="81442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051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alunni con PDP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classe 1</c:v>
                </c:pt>
                <c:pt idx="1">
                  <c:v>classe 2</c:v>
                </c:pt>
                <c:pt idx="2">
                  <c:v>classe 3</c:v>
                </c:pt>
                <c:pt idx="3">
                  <c:v>classe 4</c:v>
                </c:pt>
                <c:pt idx="4">
                  <c:v>classe 5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13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alunni DSA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classe 1</c:v>
                </c:pt>
                <c:pt idx="1">
                  <c:v>classe 2</c:v>
                </c:pt>
                <c:pt idx="2">
                  <c:v>classe 3</c:v>
                </c:pt>
                <c:pt idx="3">
                  <c:v>classe 4</c:v>
                </c:pt>
                <c:pt idx="4">
                  <c:v>classe 5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61184"/>
        <c:axId val="6862720"/>
      </c:barChart>
      <c:catAx>
        <c:axId val="6861184"/>
        <c:scaling>
          <c:orientation val="minMax"/>
        </c:scaling>
        <c:delete val="0"/>
        <c:axPos val="b"/>
        <c:majorTickMark val="out"/>
        <c:minorTickMark val="none"/>
        <c:tickLblPos val="nextTo"/>
        <c:crossAx val="6862720"/>
        <c:crosses val="autoZero"/>
        <c:auto val="1"/>
        <c:lblAlgn val="ctr"/>
        <c:lblOffset val="100"/>
        <c:noMultiLvlLbl val="0"/>
      </c:catAx>
      <c:valAx>
        <c:axId val="686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61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alunni con PDP</c:v>
                </c:pt>
              </c:strCache>
            </c:strRef>
          </c:tx>
          <c:invertIfNegative val="0"/>
          <c:cat>
            <c:strRef>
              <c:f>Foglio1!$A$2:$A$4</c:f>
              <c:strCache>
                <c:ptCount val="3"/>
                <c:pt idx="0">
                  <c:v>classe 1</c:v>
                </c:pt>
                <c:pt idx="1">
                  <c:v>classe 2</c:v>
                </c:pt>
                <c:pt idx="2">
                  <c:v>classe 3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8</c:v>
                </c:pt>
                <c:pt idx="1">
                  <c:v>18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alunni DSA</c:v>
                </c:pt>
              </c:strCache>
            </c:strRef>
          </c:tx>
          <c:invertIfNegative val="0"/>
          <c:cat>
            <c:strRef>
              <c:f>Foglio1!$A$2:$A$4</c:f>
              <c:strCache>
                <c:ptCount val="3"/>
                <c:pt idx="0">
                  <c:v>classe 1</c:v>
                </c:pt>
                <c:pt idx="1">
                  <c:v>classe 2</c:v>
                </c:pt>
                <c:pt idx="2">
                  <c:v>classe 3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3</c:v>
                </c:pt>
                <c:pt idx="1">
                  <c:v>13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59104"/>
        <c:axId val="6960640"/>
      </c:barChart>
      <c:catAx>
        <c:axId val="6959104"/>
        <c:scaling>
          <c:orientation val="minMax"/>
        </c:scaling>
        <c:delete val="0"/>
        <c:axPos val="b"/>
        <c:majorTickMark val="out"/>
        <c:minorTickMark val="none"/>
        <c:tickLblPos val="nextTo"/>
        <c:crossAx val="6960640"/>
        <c:crosses val="autoZero"/>
        <c:auto val="1"/>
        <c:lblAlgn val="ctr"/>
        <c:lblOffset val="100"/>
        <c:noMultiLvlLbl val="0"/>
      </c:catAx>
      <c:valAx>
        <c:axId val="6960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59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alunni con PDP</c:v>
                </c:pt>
              </c:strCache>
            </c:strRef>
          </c:tx>
          <c:invertIfNegative val="0"/>
          <c:cat>
            <c:strRef>
              <c:f>Foglio1!$A$2:$A$4</c:f>
              <c:strCache>
                <c:ptCount val="3"/>
                <c:pt idx="0">
                  <c:v>classe 1</c:v>
                </c:pt>
                <c:pt idx="1">
                  <c:v>classe 2</c:v>
                </c:pt>
                <c:pt idx="2">
                  <c:v>classe 3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alunni DSA</c:v>
                </c:pt>
              </c:strCache>
            </c:strRef>
          </c:tx>
          <c:invertIfNegative val="0"/>
          <c:cat>
            <c:strRef>
              <c:f>Foglio1!$A$2:$A$4</c:f>
              <c:strCache>
                <c:ptCount val="3"/>
                <c:pt idx="0">
                  <c:v>classe 1</c:v>
                </c:pt>
                <c:pt idx="1">
                  <c:v>classe 2</c:v>
                </c:pt>
                <c:pt idx="2">
                  <c:v>classe 3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74464"/>
        <c:axId val="6992640"/>
      </c:barChart>
      <c:catAx>
        <c:axId val="6974464"/>
        <c:scaling>
          <c:orientation val="minMax"/>
        </c:scaling>
        <c:delete val="0"/>
        <c:axPos val="b"/>
        <c:majorTickMark val="out"/>
        <c:minorTickMark val="none"/>
        <c:tickLblPos val="nextTo"/>
        <c:crossAx val="6992640"/>
        <c:crosses val="autoZero"/>
        <c:auto val="1"/>
        <c:lblAlgn val="ctr"/>
        <c:lblOffset val="100"/>
        <c:noMultiLvlLbl val="0"/>
      </c:catAx>
      <c:valAx>
        <c:axId val="6992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74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515C7-7DD1-4432-911E-F8440492FEA2}" type="datetimeFigureOut">
              <a:rPr lang="it-IT" smtClean="0"/>
              <a:pPr/>
              <a:t>30/06/2015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78A76-6F68-4E0B-B861-1EF089B430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63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78A76-6F68-4E0B-B861-1EF089B430C9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987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2710-0FDE-4811-A51F-CC87C8EB90B6}" type="datetime1">
              <a:rPr lang="it-IT" smtClean="0"/>
              <a:t>30/06/2015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D09C-64E0-42A0-AEEB-9F85ED686A7F}" type="datetime1">
              <a:rPr lang="it-IT" smtClean="0"/>
              <a:t>30/06/2015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2D16-75B4-4694-A4D3-6FC2E7ABFCB3}" type="datetime1">
              <a:rPr lang="it-IT" smtClean="0"/>
              <a:t>30/06/2015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3725-18E1-4F82-9DF6-88FC23BD120E}" type="datetime1">
              <a:rPr lang="it-IT" smtClean="0"/>
              <a:t>30/06/2015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0F06-F086-4D04-919D-0E6708133469}" type="datetime1">
              <a:rPr lang="it-IT" smtClean="0"/>
              <a:t>30/06/2015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D995-9624-4845-BFC8-04946B43D3DE}" type="datetime1">
              <a:rPr lang="it-IT" smtClean="0"/>
              <a:t>30/06/2015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46F9B-C41D-43A6-9873-1D32101D44F5}" type="datetime1">
              <a:rPr lang="it-IT" smtClean="0"/>
              <a:t>30/06/2015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81B9-8149-4050-9838-D329B87235E6}" type="datetime1">
              <a:rPr lang="it-IT" smtClean="0"/>
              <a:t>30/06/2015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E2DA-6995-4CE2-BF8E-384013F8C025}" type="datetime1">
              <a:rPr lang="it-IT" smtClean="0"/>
              <a:t>30/06/2015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DF5C-5EB0-4CF0-B424-E8276E419378}" type="datetime1">
              <a:rPr lang="it-IT" smtClean="0"/>
              <a:t>30/06/2015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0CFE-24EA-4F81-9CB7-71CD7B4DC58C}" type="datetime1">
              <a:rPr lang="it-IT" smtClean="0"/>
              <a:t>30/06/2015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3441B3-BB83-4E72-BDD8-A4A85B775D2D}" type="datetime1">
              <a:rPr lang="it-IT" smtClean="0"/>
              <a:t>30/06/2015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D5FD6D-9F83-40A0-8435-D646480DB82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oic81900c@pec.istruzione.it" TargetMode="External"/><Relationship Id="rId2" Type="http://schemas.openxmlformats.org/officeDocument/2006/relationships/hyperlink" Target="mailto:TOIC81900C@istruzione.it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2771801" y="4221088"/>
            <a:ext cx="4176463" cy="151216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Insegnanti:</a:t>
            </a:r>
          </a:p>
          <a:p>
            <a:pPr algn="ctr"/>
            <a:r>
              <a:rPr lang="it-IT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Liliana 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Converso</a:t>
            </a:r>
          </a:p>
          <a:p>
            <a:pPr algn="ctr"/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Teresa </a:t>
            </a:r>
            <a:r>
              <a:rPr lang="it-IT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Cravetto </a:t>
            </a:r>
          </a:p>
          <a:p>
            <a:pPr algn="ctr"/>
            <a:endParaRPr lang="it-IT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11560" y="2708920"/>
            <a:ext cx="7920880" cy="108012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it-IT" sz="24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RELAZIONE FINALE FUNZIONI STRUMENTALI DSA/BES </a:t>
            </a:r>
            <a:r>
              <a:rPr lang="it-IT" sz="2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it-IT" sz="2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it-IT" sz="24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ANNO SCOLASTICO 2014-2015</a:t>
            </a:r>
            <a:br>
              <a:rPr lang="it-IT" sz="24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it-IT" sz="20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it-IT" sz="20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it-IT" sz="20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58733"/>
              </p:ext>
            </p:extLst>
          </p:nvPr>
        </p:nvGraphicFramePr>
        <p:xfrm>
          <a:off x="1403648" y="759518"/>
          <a:ext cx="6480719" cy="118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8857"/>
                <a:gridCol w="4135360"/>
                <a:gridCol w="1146502"/>
              </a:tblGrid>
              <a:tr h="1074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Bookman Old Style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ISTITUTO COMPRENSIVO Alessandro MANZONI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Corso Marconi, 28 – 10125 Torino (TO)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Tel. 011/669 9446 –      fax. 011/ 669 0069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TOIC81900C@istruzione.it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–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toic81900c@pec.istruzione.it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Sito: www.icmanzoni.org</a:t>
                      </a:r>
                      <a:r>
                        <a:rPr lang="it-IT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</a:rPr>
                        <a:t>Codice Fiscale </a:t>
                      </a:r>
                      <a:r>
                        <a:rPr lang="it-IT" sz="900" dirty="0">
                          <a:solidFill>
                            <a:schemeClr val="tx1"/>
                          </a:solidFill>
                          <a:effectLst/>
                        </a:rPr>
                        <a:t>97602020014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effectLst/>
                        </a:rPr>
                        <a:t>Conto corrente postale 18604108 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chemeClr val="tx1"/>
                          </a:solidFill>
                          <a:effectLst/>
                        </a:rPr>
                        <a:t>IBAN  IT71Q0760101000000018604108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Bookman Old Style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30" name="Immagine 1" descr="LOGO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50405"/>
            <a:ext cx="942975" cy="106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magin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671" y="849728"/>
            <a:ext cx="1236662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60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Converso - Cravetto</a:t>
            </a:r>
            <a:endParaRPr lang="it-IT"/>
          </a:p>
        </p:txBody>
      </p:sp>
      <p:graphicFrame>
        <p:nvGraphicFramePr>
          <p:cNvPr id="56323" name="Grafico 2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r:id="rId3" imgW="6194073" imgH="4163929" progId="Excel.Chart.8">
                  <p:embed/>
                </p:oleObj>
              </mc:Choice>
              <mc:Fallback>
                <p:oleObj r:id="rId3" imgW="6194073" imgH="4163929" progId="Excel.Chart.8">
                  <p:embed/>
                  <p:pic>
                    <p:nvPicPr>
                      <p:cNvPr id="0" name="Grafico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115616" y="1916832"/>
            <a:ext cx="6840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L’insegnante Converso L. ha presentato inoltre questo percorso all’ultimo  incontro organizzato da Manzoni People “Diverso io ?” il 14 maggio 2015 e ha preso contatti con i due psicologi presenti nella scuola, Dott. Florio e Dott.ssa Piccolo, al fine di utilizzare i dati per la ricerca e una più completa organizzazione della didattica inclusiva.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710478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Il giorno 5 novembre 2014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è stato presentato </a:t>
            </a: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il nuovo PDP e le schede di collaborazione scuola/famiglia (DGR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16, </a:t>
            </a: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mettendo in evidenza le finalità per cui sono state pensate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rivolgendosi in particolare ai docenti referenti delle classi della primaria, a partire dalla seconda, e ai coordinatori di classe della secondaria.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2780928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Sono stati organizzati due incontri con le insegnanti della scuola dell’Infanzia per confrontarsi sull’importanza dell’osservazione precoce di segnali predittivi di eventuali BES e si sono proposte delle griglie di osservazione e di valutazione dettagliate e mirate.</a:t>
            </a:r>
          </a:p>
          <a:p>
            <a:pPr algn="just"/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Per garantire maggiore continuità tra l’ultimo anno della scuola dell’Infanzia ed il primo della Primaria, le F.S. </a:t>
            </a: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stanno partecipando a un ciclo d’incontri sulla Sperimentazione Didattica Inclusiva della Matematica (SDIM), a cui partecipano alcuni insegnanti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dell’I.C. </a:t>
            </a: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e due esperti esterni.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99592" y="1340768"/>
            <a:ext cx="7056784" cy="31700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Integrazione alla </a:t>
            </a:r>
            <a:endParaRPr lang="it-IT" sz="4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it-IT" sz="4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it-IT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RELAZIONE CONCLUSIVA</a:t>
            </a:r>
          </a:p>
          <a:p>
            <a:pPr algn="ctr"/>
            <a:endParaRPr lang="it-IT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it-IT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it-IT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F.S. DSA/BES  2014/15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703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971600" y="1262663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it-IT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Linee di sviluppo future :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971600" y="2564904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a) Sensibilizzare e aprire un dibattito con le famiglie sulla percezione che un allievo con DSA può avere di sé.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Progettare 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attività con gli alunni per lavorare sulla motivazione e sull’autostima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con l’intervento 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e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la collaborazione 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degli psicologi dello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sportello, utilizzando la narrazione per immagini “Il pentolino di Antonino”.</a:t>
            </a:r>
            <a:endParaRPr lang="it-IT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964095" y="1268760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b) Sensibilizzare e informare gli alunni sulle tematiche delle Difficoltà di Apprendimento, in classe con l’insegnante, utilizzando la storia sopra citata.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3356992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c) Continuare la sperimentazione e la ricerca con il PDP pedagogico, in collaborazione con gli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psicologi 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e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progettare 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attività nelle classi (ancora da definire con la dott.ssa Piccolo e il dott. Florio).</a:t>
            </a:r>
          </a:p>
        </p:txBody>
      </p:sp>
    </p:spTree>
    <p:extLst>
      <p:ext uri="{BB962C8B-B14F-4D97-AF65-F5344CB8AC3E}">
        <p14:creationId xmlns:p14="http://schemas.microsoft.com/office/powerpoint/2010/main" val="356707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930559" y="980728"/>
            <a:ext cx="7200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d) Predisporre, per gli alunni in uscita dalla Scuola dell’Infanzia, una nuova scheda di passaggio alla Scuola Primaria al fine di garantire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informazioni più chiare 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e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dettagliate relative 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a eventuali segnali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predittivi di 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difficoltà scolastiche.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930560" y="3501008"/>
            <a:ext cx="7200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e) Verificare l’utilizzo e l’efficacia della “DGR16”, attraverso un breve sondaggio nei due ordini di scuola 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insieme ai colleghi referenti dei casi.</a:t>
            </a:r>
            <a:endParaRPr lang="it-IT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30959" y="548024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Torino,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16 </a:t>
            </a: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giugno 2015</a:t>
            </a:r>
          </a:p>
        </p:txBody>
      </p:sp>
    </p:spTree>
    <p:extLst>
      <p:ext uri="{BB962C8B-B14F-4D97-AF65-F5344CB8AC3E}">
        <p14:creationId xmlns:p14="http://schemas.microsoft.com/office/powerpoint/2010/main" val="17286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Converso - Cravetto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123728" y="970856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P2 _DSA_ISTITUTO</a:t>
            </a:r>
            <a:endParaRPr lang="it-IT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3933056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Selezione </a:t>
            </a:r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di allievi e organizzazione di piccoli gruppi, seguiti da alcuni docenti dell’interclasse seconda, per ATTIVITA’ DI POTENZIAMENTO, SUPPORTO e RECUPERO nelle discipline fondamentali al fine di garantire agli stessi di seguire con maggior facilità il percorso scolastico. Le attività hanno avuto inizio nel mese di ottobre  e si sono concluse nel mese di maggio</a:t>
            </a:r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849962"/>
            <a:ext cx="8280920" cy="187743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OBIETTIVO 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</a:t>
            </a:r>
          </a:p>
          <a:p>
            <a:pPr algn="ctr"/>
            <a:endParaRPr lang="it-IT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it-IT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Osservazione e attività di potenziamento per allievi non certificati, ma con prestazioni atipiche e difficoltà nell’apprendimento</a:t>
            </a:r>
            <a:r>
              <a:rPr lang="it-IT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pPr algn="ctr"/>
            <a:endParaRPr lang="it-IT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40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987206199"/>
              </p:ext>
            </p:extLst>
          </p:nvPr>
        </p:nvGraphicFramePr>
        <p:xfrm>
          <a:off x="1554155" y="155679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53683" y="69169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it-IT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Attività di potenziamento, supporto e recupero interclasse seconde</a:t>
            </a:r>
            <a:endParaRPr lang="it-IT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769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74104" y="4077072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A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inizio anno sono stati controllati e aggiornati i casi pervenuti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(Scuola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Primaria e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Secondaria)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con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diagnosi. </a:t>
            </a:r>
            <a:endParaRPr lang="it-IT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it-IT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Come dai grafici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74105" y="1052736"/>
            <a:ext cx="8136903" cy="261610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OBIETTIVO </a:t>
            </a:r>
            <a:r>
              <a:rPr lang="it-IT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</a:t>
            </a:r>
          </a:p>
          <a:p>
            <a:pPr algn="ctr"/>
            <a:endParaRPr lang="it-IT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Aggiornamento e monitoraggio casi DSA con diagnosi.</a:t>
            </a:r>
          </a:p>
          <a:p>
            <a:endParaRPr lang="it-IT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Attività di formazione e di informazione.</a:t>
            </a:r>
          </a:p>
          <a:p>
            <a:endParaRPr lang="it-IT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Sperimentazione  PDP pedagogico e scheda di collaborazione scuola- famiglia (DGR 16).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1961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2903098694"/>
              </p:ext>
            </p:extLst>
          </p:nvPr>
        </p:nvGraphicFramePr>
        <p:xfrm>
          <a:off x="1547664" y="126876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187622" y="5548590"/>
            <a:ext cx="66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Sono stati inviati ai Servizi 4 casi sospetti DSA delle classi </a:t>
            </a:r>
            <a:r>
              <a:rPr lang="it-IT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endParaRPr lang="it-IT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221093" y="476672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SCUOLA PRIMARIA 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«RAYNERI»  </a:t>
            </a:r>
            <a:r>
              <a:rPr lang="it-IT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</a:t>
            </a:r>
            <a:r>
              <a:rPr lang="it-IT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.s.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2014/15</a:t>
            </a:r>
            <a:endParaRPr lang="it-IT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940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graphicFrame>
        <p:nvGraphicFramePr>
          <p:cNvPr id="3" name="Grafico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043608" y="548679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SCUOLA SECONDARIA 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«MANZONI»  A.S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2014/15 </a:t>
            </a:r>
            <a:endParaRPr lang="it-IT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13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graphicFrame>
        <p:nvGraphicFramePr>
          <p:cNvPr id="3" name="Grafico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185934" y="620688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SCUOLA SECONDARIA 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«KELLER»  </a:t>
            </a:r>
            <a:r>
              <a:rPr lang="it-IT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A.s.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it-IT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2014/15</a:t>
            </a:r>
            <a:endParaRPr lang="it-IT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93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724643" y="1556792"/>
            <a:ext cx="7586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Aggiornamento dei casi a gennaio per poter dare avvio alla sperimentazione del PDP pedagogico a cura dell’insegnante Converso. </a:t>
            </a:r>
            <a:endParaRPr lang="it-IT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24643" y="3429000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Dal mese di marzo a fine aprile l’insegnante ha proceduto alla compilazione di nove PDP pedagogici di cui si riportano i dati in tabella.</a:t>
            </a:r>
            <a:endParaRPr lang="it-IT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02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Converso - Cravetto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340768"/>
            <a:ext cx="7848872" cy="40934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  <a:cs typeface="Arial" charset="0"/>
              </a:rPr>
              <a:t>Alunni aderenti al progetto:</a:t>
            </a:r>
          </a:p>
          <a:p>
            <a:pPr>
              <a:defRPr/>
            </a:pPr>
            <a:endParaRPr lang="it-IT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>
              <a:defRPr/>
            </a:pPr>
            <a:endParaRPr lang="it-IT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                                                        maschi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/5</a:t>
            </a:r>
            <a:endParaRPr lang="it-IT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Scuola primaria         </a:t>
            </a:r>
            <a:r>
              <a:rPr lang="it-IT" b="1" dirty="0">
                <a:solidFill>
                  <a:srgbClr val="FF0000"/>
                </a:solidFill>
                <a:latin typeface="Arial" charset="0"/>
                <a:cs typeface="Arial" charset="0"/>
              </a:rPr>
              <a:t>7</a:t>
            </a: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/8</a:t>
            </a:r>
          </a:p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                                                        femmine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3</a:t>
            </a:r>
          </a:p>
          <a:p>
            <a:pPr>
              <a:defRPr/>
            </a:pPr>
            <a:endParaRPr lang="it-IT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defRPr/>
            </a:pPr>
            <a:endParaRPr lang="it-IT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                                                                           maschi </a:t>
            </a:r>
            <a:r>
              <a:rPr lang="it-IT" dirty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/5</a:t>
            </a:r>
          </a:p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Scuola secondaria di l° grado       </a:t>
            </a:r>
            <a:r>
              <a:rPr lang="it-IT" b="1" dirty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/6</a:t>
            </a:r>
          </a:p>
          <a:p>
            <a:pPr>
              <a:defRPr/>
            </a:pPr>
            <a:r>
              <a:rPr lang="it-IT" dirty="0">
                <a:solidFill>
                  <a:srgbClr val="0070C0"/>
                </a:solidFill>
                <a:latin typeface="Arial" charset="0"/>
                <a:cs typeface="Arial" charset="0"/>
              </a:rPr>
              <a:t>                                                                           femmine 1</a:t>
            </a:r>
          </a:p>
          <a:p>
            <a:pPr>
              <a:defRPr/>
            </a:pPr>
            <a:endParaRPr lang="it-IT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cxnSp>
        <p:nvCxnSpPr>
          <p:cNvPr id="9" name="Connettore 2 8"/>
          <p:cNvCxnSpPr/>
          <p:nvPr/>
        </p:nvCxnSpPr>
        <p:spPr>
          <a:xfrm flipV="1">
            <a:off x="3203575" y="2781300"/>
            <a:ext cx="86360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3201988" y="2997200"/>
            <a:ext cx="865187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4408488" y="4437063"/>
            <a:ext cx="900112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392613" y="4652963"/>
            <a:ext cx="900112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175</TotalTime>
  <Words>755</Words>
  <Application>Microsoft Office PowerPoint</Application>
  <PresentationFormat>Presentazione su schermo (4:3)</PresentationFormat>
  <Paragraphs>79</Paragraphs>
  <Slides>16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8" baseType="lpstr">
      <vt:lpstr>Elica</vt:lpstr>
      <vt:lpstr>Grafico di Microsoft Excel</vt:lpstr>
      <vt:lpstr>RELAZIONE FINALE FUNZIONI STRUMENTALI DSA/BES  ANNO SCOLASTICO 2014-2015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Lilana</dc:creator>
  <cp:lastModifiedBy>Lilana</cp:lastModifiedBy>
  <cp:revision>20</cp:revision>
  <dcterms:created xsi:type="dcterms:W3CDTF">2015-06-26T20:20:16Z</dcterms:created>
  <dcterms:modified xsi:type="dcterms:W3CDTF">2015-06-30T11:32:45Z</dcterms:modified>
</cp:coreProperties>
</file>