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Foglio1!$S$5:$S$9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Foglio1!$T$5:$T$9</c:f>
              <c:numCache>
                <c:formatCode>0.00</c:formatCode>
                <c:ptCount val="5"/>
                <c:pt idx="0">
                  <c:v>3.4</c:v>
                </c:pt>
                <c:pt idx="1">
                  <c:v>3.1111111111111112</c:v>
                </c:pt>
                <c:pt idx="2">
                  <c:v>3.1538461538461537</c:v>
                </c:pt>
                <c:pt idx="3">
                  <c:v>3.2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82976"/>
        <c:axId val="83584512"/>
      </c:barChart>
      <c:catAx>
        <c:axId val="83582976"/>
        <c:scaling>
          <c:orientation val="minMax"/>
        </c:scaling>
        <c:delete val="0"/>
        <c:axPos val="b"/>
        <c:majorTickMark val="out"/>
        <c:minorTickMark val="none"/>
        <c:tickLblPos val="nextTo"/>
        <c:crossAx val="83584512"/>
        <c:crosses val="autoZero"/>
        <c:auto val="1"/>
        <c:lblAlgn val="ctr"/>
        <c:lblOffset val="100"/>
        <c:noMultiLvlLbl val="0"/>
      </c:catAx>
      <c:valAx>
        <c:axId val="8358451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83582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Foglio1!$R$33:$R$37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Foglio1!$S$33:$S$37</c:f>
              <c:numCache>
                <c:formatCode>General</c:formatCode>
                <c:ptCount val="5"/>
                <c:pt idx="0">
                  <c:v>3.4</c:v>
                </c:pt>
                <c:pt idx="1">
                  <c:v>3.3333333333333335</c:v>
                </c:pt>
                <c:pt idx="2">
                  <c:v>3.1538461538461537</c:v>
                </c:pt>
                <c:pt idx="3">
                  <c:v>3.2</c:v>
                </c:pt>
                <c:pt idx="4">
                  <c:v>3.25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75744"/>
        <c:axId val="93777280"/>
      </c:barChart>
      <c:catAx>
        <c:axId val="93775744"/>
        <c:scaling>
          <c:orientation val="minMax"/>
        </c:scaling>
        <c:delete val="0"/>
        <c:axPos val="b"/>
        <c:majorTickMark val="out"/>
        <c:minorTickMark val="none"/>
        <c:tickLblPos val="nextTo"/>
        <c:crossAx val="93777280"/>
        <c:crosses val="autoZero"/>
        <c:auto val="1"/>
        <c:lblAlgn val="ctr"/>
        <c:lblOffset val="100"/>
        <c:noMultiLvlLbl val="0"/>
      </c:catAx>
      <c:valAx>
        <c:axId val="93777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775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Foglio1!$R$59:$R$63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Foglio1!$S$59:$S$63</c:f>
              <c:numCache>
                <c:formatCode>General</c:formatCode>
                <c:ptCount val="5"/>
                <c:pt idx="0">
                  <c:v>3.45</c:v>
                </c:pt>
                <c:pt idx="1">
                  <c:v>3.2222222222222223</c:v>
                </c:pt>
                <c:pt idx="2">
                  <c:v>3.3076923076923075</c:v>
                </c:pt>
                <c:pt idx="3">
                  <c:v>3.2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223808"/>
        <c:axId val="95225344"/>
      </c:barChart>
      <c:catAx>
        <c:axId val="95223808"/>
        <c:scaling>
          <c:orientation val="minMax"/>
        </c:scaling>
        <c:delete val="0"/>
        <c:axPos val="b"/>
        <c:majorTickMark val="out"/>
        <c:minorTickMark val="none"/>
        <c:tickLblPos val="nextTo"/>
        <c:crossAx val="95225344"/>
        <c:crosses val="autoZero"/>
        <c:auto val="1"/>
        <c:lblAlgn val="ctr"/>
        <c:lblOffset val="100"/>
        <c:noMultiLvlLbl val="0"/>
      </c:catAx>
      <c:valAx>
        <c:axId val="95225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223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Foglio1!$R$84:$R$88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Foglio1!$S$84:$S$88</c:f>
              <c:numCache>
                <c:formatCode>General</c:formatCode>
                <c:ptCount val="5"/>
                <c:pt idx="0">
                  <c:v>3.75</c:v>
                </c:pt>
                <c:pt idx="1">
                  <c:v>3.6666666666666665</c:v>
                </c:pt>
                <c:pt idx="2">
                  <c:v>3.4615384615384617</c:v>
                </c:pt>
                <c:pt idx="3">
                  <c:v>3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287168"/>
        <c:axId val="95288704"/>
      </c:barChart>
      <c:catAx>
        <c:axId val="9528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288704"/>
        <c:crosses val="autoZero"/>
        <c:auto val="1"/>
        <c:lblAlgn val="ctr"/>
        <c:lblOffset val="100"/>
        <c:noMultiLvlLbl val="0"/>
      </c:catAx>
      <c:valAx>
        <c:axId val="95288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2871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Foglio1!$R$107:$R$111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Foglio1!$S$107:$S$111</c:f>
              <c:numCache>
                <c:formatCode>General</c:formatCode>
                <c:ptCount val="5"/>
                <c:pt idx="0">
                  <c:v>3.65</c:v>
                </c:pt>
                <c:pt idx="1">
                  <c:v>3.7777777777777777</c:v>
                </c:pt>
                <c:pt idx="2">
                  <c:v>3.3846153846153846</c:v>
                </c:pt>
                <c:pt idx="3">
                  <c:v>3.2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12224"/>
        <c:axId val="95413760"/>
      </c:barChart>
      <c:catAx>
        <c:axId val="95412224"/>
        <c:scaling>
          <c:orientation val="minMax"/>
        </c:scaling>
        <c:delete val="0"/>
        <c:axPos val="b"/>
        <c:majorTickMark val="out"/>
        <c:minorTickMark val="none"/>
        <c:tickLblPos val="nextTo"/>
        <c:crossAx val="95413760"/>
        <c:crosses val="autoZero"/>
        <c:auto val="1"/>
        <c:lblAlgn val="ctr"/>
        <c:lblOffset val="100"/>
        <c:noMultiLvlLbl val="0"/>
      </c:catAx>
      <c:valAx>
        <c:axId val="95413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4122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Foglio1!$R$132:$R$136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Foglio1!$S$132:$S$136</c:f>
              <c:numCache>
                <c:formatCode>General</c:formatCode>
                <c:ptCount val="5"/>
                <c:pt idx="0">
                  <c:v>2.85</c:v>
                </c:pt>
                <c:pt idx="1">
                  <c:v>2.5555555555555554</c:v>
                </c:pt>
                <c:pt idx="2">
                  <c:v>2.8461538461538463</c:v>
                </c:pt>
                <c:pt idx="3">
                  <c:v>3</c:v>
                </c:pt>
                <c:pt idx="4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79680"/>
        <c:axId val="95481216"/>
      </c:barChart>
      <c:catAx>
        <c:axId val="95479680"/>
        <c:scaling>
          <c:orientation val="minMax"/>
        </c:scaling>
        <c:delete val="0"/>
        <c:axPos val="b"/>
        <c:majorTickMark val="out"/>
        <c:minorTickMark val="none"/>
        <c:tickLblPos val="nextTo"/>
        <c:crossAx val="95481216"/>
        <c:crosses val="autoZero"/>
        <c:auto val="1"/>
        <c:lblAlgn val="ctr"/>
        <c:lblOffset val="100"/>
        <c:noMultiLvlLbl val="0"/>
      </c:catAx>
      <c:valAx>
        <c:axId val="95481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479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Foglio1!$R$157:$R$161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Foglio1!$S$157:$S$161</c:f>
              <c:numCache>
                <c:formatCode>General</c:formatCode>
                <c:ptCount val="5"/>
                <c:pt idx="0">
                  <c:v>3.55</c:v>
                </c:pt>
                <c:pt idx="1">
                  <c:v>3.4444444444444446</c:v>
                </c:pt>
                <c:pt idx="2">
                  <c:v>3.3846153846153846</c:v>
                </c:pt>
                <c:pt idx="3">
                  <c:v>3.6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887360"/>
        <c:axId val="95888896"/>
      </c:barChart>
      <c:catAx>
        <c:axId val="9588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95888896"/>
        <c:crosses val="autoZero"/>
        <c:auto val="1"/>
        <c:lblAlgn val="ctr"/>
        <c:lblOffset val="100"/>
        <c:noMultiLvlLbl val="0"/>
      </c:catAx>
      <c:valAx>
        <c:axId val="9588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887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Foglio1!$R$181:$R$185</c:f>
              <c:strCache>
                <c:ptCount val="5"/>
                <c:pt idx="0">
                  <c:v>CHANGE</c:v>
                </c:pt>
                <c:pt idx="1">
                  <c:v>L2</c:v>
                </c:pt>
                <c:pt idx="2">
                  <c:v>Chi sbaglia ha sempre ragione</c:v>
                </c:pt>
                <c:pt idx="3">
                  <c:v>Sasà</c:v>
                </c:pt>
                <c:pt idx="4">
                  <c:v>CORO adulti</c:v>
                </c:pt>
              </c:strCache>
            </c:strRef>
          </c:cat>
          <c:val>
            <c:numRef>
              <c:f>Foglio1!$S$181:$S$185</c:f>
              <c:numCache>
                <c:formatCode>General</c:formatCode>
                <c:ptCount val="5"/>
                <c:pt idx="0">
                  <c:v>3.4</c:v>
                </c:pt>
                <c:pt idx="1">
                  <c:v>2.7777777777777777</c:v>
                </c:pt>
                <c:pt idx="2">
                  <c:v>3.3076923076923075</c:v>
                </c:pt>
                <c:pt idx="3">
                  <c:v>3.6</c:v>
                </c:pt>
                <c:pt idx="4">
                  <c:v>3.25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963008"/>
        <c:axId val="95964544"/>
      </c:barChart>
      <c:catAx>
        <c:axId val="95963008"/>
        <c:scaling>
          <c:orientation val="minMax"/>
        </c:scaling>
        <c:delete val="0"/>
        <c:axPos val="b"/>
        <c:majorTickMark val="out"/>
        <c:minorTickMark val="none"/>
        <c:tickLblPos val="nextTo"/>
        <c:crossAx val="95964544"/>
        <c:crosses val="autoZero"/>
        <c:auto val="1"/>
        <c:lblAlgn val="ctr"/>
        <c:lblOffset val="100"/>
        <c:noMultiLvlLbl val="0"/>
      </c:catAx>
      <c:valAx>
        <c:axId val="95964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9630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3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1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9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9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6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0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5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5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F3267-EC91-4079-9E59-505A691C5230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FB05-D134-40B2-9E08-CA0785653A1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8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en-US" b="1" dirty="0" smtClean="0"/>
              <a:t>ESITO DEI QUESTIONARI RELATIVI ALLE INIZIATIVE DI FORMAZIONE PER I DOCENTI DELL’I.C. MANZONI DI TORINO</a:t>
            </a:r>
            <a:endParaRPr lang="en-US" b="1" dirty="0"/>
          </a:p>
        </p:txBody>
      </p:sp>
      <p:sp>
        <p:nvSpPr>
          <p:cNvPr id="4" name="Rettangolo 3"/>
          <p:cNvSpPr/>
          <p:nvPr/>
        </p:nvSpPr>
        <p:spPr>
          <a:xfrm>
            <a:off x="1547664" y="4240692"/>
            <a:ext cx="6048672" cy="22126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5832648" cy="936104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Nell’insieme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tutti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corsi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hanno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ottenuto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un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indice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complessivo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gradimento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al di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sopra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 3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punti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7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4122436"/>
              </p:ext>
            </p:extLst>
          </p:nvPr>
        </p:nvGraphicFramePr>
        <p:xfrm>
          <a:off x="1691680" y="1484784"/>
          <a:ext cx="590465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16381"/>
              </p:ext>
            </p:extLst>
          </p:nvPr>
        </p:nvGraphicFramePr>
        <p:xfrm>
          <a:off x="1979712" y="188640"/>
          <a:ext cx="4824536" cy="1080120"/>
        </p:xfrm>
        <a:graphic>
          <a:graphicData uri="http://schemas.openxmlformats.org/drawingml/2006/table">
            <a:tbl>
              <a:tblPr/>
              <a:tblGrid>
                <a:gridCol w="4824536"/>
              </a:tblGrid>
              <a:tr h="10801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STILE DI CONDUZIONE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8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120344"/>
              </p:ext>
            </p:extLst>
          </p:nvPr>
        </p:nvGraphicFramePr>
        <p:xfrm>
          <a:off x="1475656" y="1700808"/>
          <a:ext cx="626469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790496"/>
              </p:ext>
            </p:extLst>
          </p:nvPr>
        </p:nvGraphicFramePr>
        <p:xfrm>
          <a:off x="1835696" y="404664"/>
          <a:ext cx="5256584" cy="1296144"/>
        </p:xfrm>
        <a:graphic>
          <a:graphicData uri="http://schemas.openxmlformats.org/drawingml/2006/table">
            <a:tbl>
              <a:tblPr/>
              <a:tblGrid>
                <a:gridCol w="5256584"/>
              </a:tblGrid>
              <a:tr h="129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QUALITA' E UTILITA' DEL MATERIALE DIDATTICO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2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628093"/>
              </p:ext>
            </p:extLst>
          </p:nvPr>
        </p:nvGraphicFramePr>
        <p:xfrm>
          <a:off x="1259632" y="1628800"/>
          <a:ext cx="662473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162715"/>
              </p:ext>
            </p:extLst>
          </p:nvPr>
        </p:nvGraphicFramePr>
        <p:xfrm>
          <a:off x="1691680" y="620688"/>
          <a:ext cx="5400600" cy="864096"/>
        </p:xfrm>
        <a:graphic>
          <a:graphicData uri="http://schemas.openxmlformats.org/drawingml/2006/table">
            <a:tbl>
              <a:tblPr/>
              <a:tblGrid>
                <a:gridCol w="5400600"/>
              </a:tblGrid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GRADO DI COINVOLGIMENTO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08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452567"/>
              </p:ext>
            </p:extLst>
          </p:nvPr>
        </p:nvGraphicFramePr>
        <p:xfrm>
          <a:off x="1331640" y="2348880"/>
          <a:ext cx="633670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87087"/>
              </p:ext>
            </p:extLst>
          </p:nvPr>
        </p:nvGraphicFramePr>
        <p:xfrm>
          <a:off x="1763688" y="836712"/>
          <a:ext cx="5112568" cy="1368152"/>
        </p:xfrm>
        <a:graphic>
          <a:graphicData uri="http://schemas.openxmlformats.org/drawingml/2006/table">
            <a:tbl>
              <a:tblPr/>
              <a:tblGrid>
                <a:gridCol w="5112568"/>
              </a:tblGrid>
              <a:tr h="136815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OPPORTUNITA' DI CONOSCENZA E DI CONFRONTO CON I COLLEGHI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1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42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37699"/>
              </p:ext>
            </p:extLst>
          </p:nvPr>
        </p:nvGraphicFramePr>
        <p:xfrm>
          <a:off x="611554" y="692686"/>
          <a:ext cx="8136909" cy="5688648"/>
        </p:xfrm>
        <a:graphic>
          <a:graphicData uri="http://schemas.openxmlformats.org/drawingml/2006/table">
            <a:tbl>
              <a:tblPr/>
              <a:tblGrid>
                <a:gridCol w="513074"/>
                <a:gridCol w="462489"/>
                <a:gridCol w="859939"/>
                <a:gridCol w="462489"/>
                <a:gridCol w="462489"/>
                <a:gridCol w="462489"/>
                <a:gridCol w="462489"/>
                <a:gridCol w="462489"/>
                <a:gridCol w="462489"/>
                <a:gridCol w="462489"/>
                <a:gridCol w="462489"/>
                <a:gridCol w="924976"/>
                <a:gridCol w="568474"/>
                <a:gridCol w="1108045"/>
              </a:tblGrid>
              <a:tr h="3642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ISCRITTI</a:t>
                      </a:r>
                    </a:p>
                  </a:txBody>
                  <a:tcPr marL="6166" marR="6166" marT="6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CORSO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Commento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 rifaresti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Suggerimenti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0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CHANGE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0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D'AZEGLIO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166" marR="6166" marT="6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076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RAINERI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166" marR="6166" marT="6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0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MANZONI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166" marR="6166" marT="6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nuovi argmenti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nuovi argomenti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questionari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punteggio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 medio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3,55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004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166" marR="6166" marT="61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06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781162"/>
              </p:ext>
            </p:extLst>
          </p:nvPr>
        </p:nvGraphicFramePr>
        <p:xfrm>
          <a:off x="395535" y="908726"/>
          <a:ext cx="8352930" cy="5040547"/>
        </p:xfrm>
        <a:graphic>
          <a:graphicData uri="http://schemas.openxmlformats.org/drawingml/2006/table">
            <a:tbl>
              <a:tblPr/>
              <a:tblGrid>
                <a:gridCol w="526694"/>
                <a:gridCol w="474767"/>
                <a:gridCol w="882770"/>
                <a:gridCol w="474767"/>
                <a:gridCol w="474767"/>
                <a:gridCol w="474767"/>
                <a:gridCol w="474767"/>
                <a:gridCol w="474767"/>
                <a:gridCol w="474767"/>
                <a:gridCol w="474767"/>
                <a:gridCol w="474767"/>
                <a:gridCol w="949534"/>
                <a:gridCol w="583567"/>
                <a:gridCol w="1137462"/>
              </a:tblGrid>
              <a:tr h="3399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L2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ISCRITTI</a:t>
                      </a:r>
                    </a:p>
                  </a:txBody>
                  <a:tcPr marL="7313" marR="7313" marT="7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D'AZEGLIO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RAINERI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KELLER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MANZONI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16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questionari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punteggio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 medio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3,67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44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6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9804"/>
              </p:ext>
            </p:extLst>
          </p:nvPr>
        </p:nvGraphicFramePr>
        <p:xfrm>
          <a:off x="395535" y="980732"/>
          <a:ext cx="8568950" cy="5616619"/>
        </p:xfrm>
        <a:graphic>
          <a:graphicData uri="http://schemas.openxmlformats.org/drawingml/2006/table">
            <a:tbl>
              <a:tblPr/>
              <a:tblGrid>
                <a:gridCol w="540316"/>
                <a:gridCol w="487045"/>
                <a:gridCol w="905600"/>
                <a:gridCol w="487045"/>
                <a:gridCol w="487045"/>
                <a:gridCol w="487045"/>
                <a:gridCol w="487045"/>
                <a:gridCol w="487045"/>
                <a:gridCol w="487045"/>
                <a:gridCol w="487045"/>
                <a:gridCol w="487045"/>
                <a:gridCol w="974091"/>
                <a:gridCol w="598659"/>
                <a:gridCol w="1166879"/>
              </a:tblGrid>
              <a:tr h="756643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4F6228"/>
                          </a:solidFill>
                          <a:effectLst/>
                          <a:latin typeface="Calibri"/>
                        </a:rPr>
                        <a:t>Chi sbaglia ha sempre ragione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D'AZEGLIO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RAINERI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KELLER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MANZONI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71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 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più incontri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questionari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punteggio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011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 medio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3,31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62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43458"/>
              </p:ext>
            </p:extLst>
          </p:nvPr>
        </p:nvGraphicFramePr>
        <p:xfrm>
          <a:off x="323525" y="1484777"/>
          <a:ext cx="8712969" cy="4680526"/>
        </p:xfrm>
        <a:graphic>
          <a:graphicData uri="http://schemas.openxmlformats.org/drawingml/2006/table">
            <a:tbl>
              <a:tblPr/>
              <a:tblGrid>
                <a:gridCol w="549397"/>
                <a:gridCol w="495231"/>
                <a:gridCol w="920820"/>
                <a:gridCol w="495231"/>
                <a:gridCol w="495231"/>
                <a:gridCol w="495231"/>
                <a:gridCol w="495231"/>
                <a:gridCol w="495231"/>
                <a:gridCol w="495231"/>
                <a:gridCol w="495231"/>
                <a:gridCol w="495231"/>
                <a:gridCol w="990461"/>
                <a:gridCol w="608721"/>
                <a:gridCol w="1186491"/>
              </a:tblGrid>
              <a:tr h="34670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Sasà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D'AZEGLIO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RAINERI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KELLER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MANZONI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questionari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punteggio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 medio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  <a:tr h="346705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CORO adulti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D'AZEGLIO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RAINERI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KELLER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nessuno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MANZONI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molto utile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sì</a:t>
                      </a: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0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totale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questionari</a:t>
                      </a:r>
                    </a:p>
                  </a:txBody>
                  <a:tcPr marL="7313" marR="7313" marT="73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punteggio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647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punteggio medio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3,50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3,25</a:t>
                      </a:r>
                    </a:p>
                  </a:txBody>
                  <a:tcPr marL="7313" marR="7313" marT="7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13" marR="7313" marT="7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60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321961"/>
              </p:ext>
            </p:extLst>
          </p:nvPr>
        </p:nvGraphicFramePr>
        <p:xfrm>
          <a:off x="1187624" y="2348880"/>
          <a:ext cx="66247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693704"/>
              </p:ext>
            </p:extLst>
          </p:nvPr>
        </p:nvGraphicFramePr>
        <p:xfrm>
          <a:off x="2123728" y="1378528"/>
          <a:ext cx="4680520" cy="619125"/>
        </p:xfrm>
        <a:graphic>
          <a:graphicData uri="http://schemas.openxmlformats.org/drawingml/2006/table">
            <a:tbl>
              <a:tblPr/>
              <a:tblGrid>
                <a:gridCol w="468052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RISPONDENZA DEI CONTENUTI FORMATIVI RISPETTO ALLE ASPETTATIVE INIZIALI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82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8654550"/>
              </p:ext>
            </p:extLst>
          </p:nvPr>
        </p:nvGraphicFramePr>
        <p:xfrm>
          <a:off x="1187624" y="1916832"/>
          <a:ext cx="66784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812432"/>
              </p:ext>
            </p:extLst>
          </p:nvPr>
        </p:nvGraphicFramePr>
        <p:xfrm>
          <a:off x="2339752" y="652046"/>
          <a:ext cx="4608512" cy="688722"/>
        </p:xfrm>
        <a:graphic>
          <a:graphicData uri="http://schemas.openxmlformats.org/drawingml/2006/table">
            <a:tbl>
              <a:tblPr/>
              <a:tblGrid>
                <a:gridCol w="4608512"/>
              </a:tblGrid>
              <a:tr h="68872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APPLICABILITA' DEGLI ARGOMENTI TRATTATI IN AMBITO LAVORATIVO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635182"/>
              </p:ext>
            </p:extLst>
          </p:nvPr>
        </p:nvGraphicFramePr>
        <p:xfrm>
          <a:off x="1547664" y="1772816"/>
          <a:ext cx="633670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85590"/>
              </p:ext>
            </p:extLst>
          </p:nvPr>
        </p:nvGraphicFramePr>
        <p:xfrm>
          <a:off x="1979712" y="260649"/>
          <a:ext cx="5256584" cy="1512168"/>
        </p:xfrm>
        <a:graphic>
          <a:graphicData uri="http://schemas.openxmlformats.org/drawingml/2006/table">
            <a:tbl>
              <a:tblPr/>
              <a:tblGrid>
                <a:gridCol w="5256584"/>
              </a:tblGrid>
              <a:tr h="1512168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ADEGUATEZZA DELL'INTERVENTO FORMATIVO RISPETTO AGLI OBIETTIVI E CONTENUTI DICHIARATI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3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835615"/>
              </p:ext>
            </p:extLst>
          </p:nvPr>
        </p:nvGraphicFramePr>
        <p:xfrm>
          <a:off x="1187624" y="1772816"/>
          <a:ext cx="676875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61866"/>
              </p:ext>
            </p:extLst>
          </p:nvPr>
        </p:nvGraphicFramePr>
        <p:xfrm>
          <a:off x="1547664" y="260648"/>
          <a:ext cx="5760640" cy="1296144"/>
        </p:xfrm>
        <a:graphic>
          <a:graphicData uri="http://schemas.openxmlformats.org/drawingml/2006/table">
            <a:tbl>
              <a:tblPr/>
              <a:tblGrid>
                <a:gridCol w="5760640"/>
              </a:tblGrid>
              <a:tr h="1296144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PADRONANZA DEI CONTENUTI E CHIAREZZA ESPOSITIVA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8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996</Words>
  <Application>Microsoft Office PowerPoint</Application>
  <PresentationFormat>Presentazione su schermo (4:3)</PresentationFormat>
  <Paragraphs>884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ESITO DEI QUESTIONARI RELATIVI ALLE INIZIATIVE DI FORMAZIONE PER I DOCENTI DELL’I.C. MANZONI DI TORINO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Massimo</dc:creator>
  <cp:lastModifiedBy>utente</cp:lastModifiedBy>
  <cp:revision>5</cp:revision>
  <dcterms:created xsi:type="dcterms:W3CDTF">2016-06-28T17:22:27Z</dcterms:created>
  <dcterms:modified xsi:type="dcterms:W3CDTF">2016-06-28T18:22:07Z</dcterms:modified>
</cp:coreProperties>
</file>