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'[Grafico in Microsoft PowerPoint]Foglio1'!$B$1</c:f>
              <c:strCache>
                <c:ptCount val="1"/>
                <c:pt idx="0">
                  <c:v>numero allievi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PowerPoint]Foglio1'!$B$2:$B$6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21</c:v>
                </c:pt>
                <c:pt idx="3">
                  <c:v>22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'[Grafico in Microsoft PowerPoint]Foglio1'!$C$1</c:f>
              <c:strCache>
                <c:ptCount val="1"/>
                <c:pt idx="0">
                  <c:v>maschi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PowerPoint]Foglio1'!$C$2:$C$6</c:f>
              <c:numCache>
                <c:formatCode>General</c:formatCode>
                <c:ptCount val="5"/>
                <c:pt idx="0">
                  <c:v>12</c:v>
                </c:pt>
                <c:pt idx="1">
                  <c:v>8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'[Grafico in Microsoft PowerPoint]Foglio1'!$D$1</c:f>
              <c:strCache>
                <c:ptCount val="1"/>
                <c:pt idx="0">
                  <c:v>femmine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PowerPoint]Foglio1'!$D$2:$D$6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8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</c:ser>
        <c:ser>
          <c:idx val="3"/>
          <c:order val="3"/>
          <c:tx>
            <c:strRef>
              <c:f>'[Grafico in Microsoft PowerPoint]Foglio1'!$E$1</c:f>
              <c:strCache>
                <c:ptCount val="1"/>
                <c:pt idx="0">
                  <c:v>complessità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PowerPoint]Foglio1'!$E$2:$E$6</c:f>
              <c:numCache>
                <c:formatCode>General</c:formatCode>
                <c:ptCount val="5"/>
                <c:pt idx="0">
                  <c:v>9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4"/>
          <c:order val="4"/>
          <c:tx>
            <c:strRef>
              <c:f>'[Grafico in Microsoft PowerPoint]Foglio1'!$F$1</c:f>
              <c:strCache>
                <c:ptCount val="1"/>
                <c:pt idx="0">
                  <c:v>HC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PowerPoint]Foglio1'!$F$2:$F$6</c:f>
              <c:numCache>
                <c:formatCode>General</c:formatCode>
                <c:ptCount val="5"/>
                <c:pt idx="0">
                  <c:v>1</c:v>
                </c:pt>
                <c:pt idx="1">
                  <c:v>0.5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5"/>
          <c:order val="5"/>
          <c:tx>
            <c:strRef>
              <c:f>'[Grafico in Microsoft PowerPoint]Foglio1'!$G$1</c:f>
              <c:strCache>
                <c:ptCount val="1"/>
                <c:pt idx="0">
                  <c:v>PNN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PowerPoint]Foglio1'!$G$2:$G$6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6"/>
          <c:tx>
            <c:strRef>
              <c:f>'[Grafico in Microsoft PowerPoint]Foglio1'!$H$1</c:f>
              <c:strCache>
                <c:ptCount val="1"/>
                <c:pt idx="0">
                  <c:v>DSA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PowerPoint]Foglio1'!$H$2:$H$6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7"/>
          <c:order val="7"/>
          <c:tx>
            <c:strRef>
              <c:f>'[Grafico in Microsoft PowerPoint]Foglio1'!$I$1</c:f>
              <c:strCache>
                <c:ptCount val="1"/>
                <c:pt idx="0">
                  <c:v>voto 9-10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PowerPoint]Foglio1'!$I$2:$I$6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ser>
          <c:idx val="8"/>
          <c:order val="8"/>
          <c:tx>
            <c:strRef>
              <c:f>'[Grafico in Microsoft PowerPoint]Foglio1'!$J$1</c:f>
              <c:strCache>
                <c:ptCount val="1"/>
                <c:pt idx="0">
                  <c:v>voto 8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PowerPoint]Foglio1'!$J$2:$J$6</c:f>
              <c:numCache>
                <c:formatCode>General</c:formatCode>
                <c:ptCount val="5"/>
                <c:pt idx="0">
                  <c:v>1</c:v>
                </c:pt>
                <c:pt idx="1">
                  <c:v>15</c:v>
                </c:pt>
                <c:pt idx="2">
                  <c:v>9</c:v>
                </c:pt>
                <c:pt idx="3">
                  <c:v>7</c:v>
                </c:pt>
                <c:pt idx="4">
                  <c:v>9</c:v>
                </c:pt>
              </c:numCache>
            </c:numRef>
          </c:val>
        </c:ser>
        <c:ser>
          <c:idx val="9"/>
          <c:order val="9"/>
          <c:tx>
            <c:strRef>
              <c:f>'[Grafico in Microsoft PowerPoint]Foglio1'!$K$1</c:f>
              <c:strCache>
                <c:ptCount val="1"/>
                <c:pt idx="0">
                  <c:v>voto 6-7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PowerPoint]Foglio1'!$K$2:$K$6</c:f>
              <c:numCache>
                <c:formatCode>General</c:formatCode>
                <c:ptCount val="5"/>
                <c:pt idx="0">
                  <c:v>8</c:v>
                </c:pt>
                <c:pt idx="1">
                  <c:v>1</c:v>
                </c:pt>
                <c:pt idx="2">
                  <c:v>6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</c:ser>
        <c:ser>
          <c:idx val="10"/>
          <c:order val="10"/>
          <c:tx>
            <c:strRef>
              <c:f>'[Grafico in Microsoft PowerPoint]Foglio1'!$L$1</c:f>
              <c:strCache>
                <c:ptCount val="1"/>
                <c:pt idx="0">
                  <c:v>voto 4-5</c:v>
                </c:pt>
              </c:strCache>
            </c:strRef>
          </c:tx>
          <c:invertIfNegative val="0"/>
          <c:cat>
            <c:strRef>
              <c:f>'[Grafico in Microsoft PowerPoint]Foglio1'!$A$2:$A$6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'[Grafico in Microsoft PowerPoint]Foglio1'!$L$2:$L$6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74848"/>
        <c:axId val="32580736"/>
      </c:barChart>
      <c:catAx>
        <c:axId val="32574848"/>
        <c:scaling>
          <c:orientation val="minMax"/>
        </c:scaling>
        <c:delete val="0"/>
        <c:axPos val="b"/>
        <c:majorTickMark val="out"/>
        <c:minorTickMark val="none"/>
        <c:tickLblPos val="nextTo"/>
        <c:crossAx val="32580736"/>
        <c:crosses val="autoZero"/>
        <c:auto val="1"/>
        <c:lblAlgn val="ctr"/>
        <c:lblOffset val="100"/>
        <c:noMultiLvlLbl val="0"/>
      </c:catAx>
      <c:valAx>
        <c:axId val="3258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574848"/>
        <c:crosses val="autoZero"/>
        <c:crossBetween val="between"/>
        <c:majorUnit val="1"/>
        <c:minorUnit val="0.5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 i="0" baseline="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37FA2-7EC4-4EA9-A39A-9D324803854E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30958-2ACC-4B74-BA3B-007092BCCE1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9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numerosa</a:t>
            </a:r>
            <a:r>
              <a:rPr lang="en-US" baseline="0" dirty="0" smtClean="0"/>
              <a:t> è la 1B. </a:t>
            </a:r>
            <a:r>
              <a:rPr lang="en-US" dirty="0" smtClean="0"/>
              <a:t>In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classi</a:t>
            </a:r>
            <a:r>
              <a:rPr lang="en-US" dirty="0" smtClean="0"/>
              <a:t> non </a:t>
            </a:r>
            <a:r>
              <a:rPr lang="en-US" dirty="0" err="1" smtClean="0"/>
              <a:t>risultano</a:t>
            </a:r>
            <a:r>
              <a:rPr lang="en-US" dirty="0" smtClean="0"/>
              <a:t> PNN. Nella </a:t>
            </a:r>
            <a:r>
              <a:rPr lang="en-US" dirty="0" err="1" smtClean="0"/>
              <a:t>Classe</a:t>
            </a:r>
            <a:r>
              <a:rPr lang="en-US" dirty="0" smtClean="0"/>
              <a:t> 1B</a:t>
            </a:r>
            <a:r>
              <a:rPr lang="en-US" baseline="0" dirty="0" smtClean="0"/>
              <a:t> non </a:t>
            </a:r>
            <a:r>
              <a:rPr lang="en-US" baseline="0" dirty="0" err="1" smtClean="0"/>
              <a:t>risultano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allievi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criticità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presente</a:t>
            </a:r>
            <a:r>
              <a:rPr lang="en-US" baseline="0" dirty="0" smtClean="0"/>
              <a:t> un HC </a:t>
            </a:r>
            <a:r>
              <a:rPr lang="en-US" baseline="0" dirty="0" err="1" smtClean="0"/>
              <a:t>lieve</a:t>
            </a:r>
            <a:r>
              <a:rPr lang="en-US" baseline="0" dirty="0" smtClean="0"/>
              <a:t>. La media </a:t>
            </a:r>
            <a:r>
              <a:rPr lang="en-US" baseline="0" dirty="0" err="1" smtClean="0"/>
              <a:t>dei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voti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ingresso</a:t>
            </a:r>
            <a:r>
              <a:rPr lang="en-US" baseline="0" dirty="0" smtClean="0"/>
              <a:t> è </a:t>
            </a:r>
            <a:r>
              <a:rPr lang="en-US" baseline="0" dirty="0" err="1" smtClean="0"/>
              <a:t>maggiore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nella</a:t>
            </a:r>
            <a:r>
              <a:rPr lang="en-US" baseline="0" dirty="0" smtClean="0"/>
              <a:t> 1B (</a:t>
            </a:r>
            <a:r>
              <a:rPr lang="en-US" baseline="0" dirty="0" err="1" smtClean="0"/>
              <a:t>somma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colonna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chiaro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rosa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chiaro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30958-2ACC-4B74-BA3B-007092BCC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3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5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9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2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1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8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5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0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0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9198-F10E-415E-9325-F5A6925402D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5920-53C6-4F3C-85EC-B82BBA3F57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130425"/>
            <a:ext cx="7774632" cy="2810743"/>
          </a:xfrm>
        </p:spPr>
        <p:txBody>
          <a:bodyPr>
            <a:normAutofit/>
          </a:bodyPr>
          <a:lstStyle/>
          <a:p>
            <a:r>
              <a:rPr lang="en-US" dirty="0" err="1" smtClean="0"/>
              <a:t>Scuola</a:t>
            </a:r>
            <a:r>
              <a:rPr lang="en-US" dirty="0" smtClean="0"/>
              <a:t> </a:t>
            </a:r>
            <a:r>
              <a:rPr lang="en-US" dirty="0" err="1" smtClean="0"/>
              <a:t>secondaria</a:t>
            </a:r>
            <a:r>
              <a:rPr lang="en-US" dirty="0" smtClean="0"/>
              <a:t> di primo </a:t>
            </a:r>
            <a:r>
              <a:rPr lang="en-US" dirty="0" err="1" smtClean="0"/>
              <a:t>grado</a:t>
            </a:r>
            <a:r>
              <a:rPr lang="en-US" dirty="0" smtClean="0"/>
              <a:t> I.C. Manzoni di </a:t>
            </a:r>
            <a:r>
              <a:rPr lang="en-US" dirty="0"/>
              <a:t>T</a:t>
            </a:r>
            <a:r>
              <a:rPr lang="en-US" dirty="0" smtClean="0"/>
              <a:t>orino.</a:t>
            </a:r>
            <a:br>
              <a:rPr lang="en-US" dirty="0" smtClean="0"/>
            </a:br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classi</a:t>
            </a:r>
            <a:r>
              <a:rPr lang="en-US" dirty="0" smtClean="0"/>
              <a:t> prime anno 2016/2017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6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303693"/>
              </p:ext>
            </p:extLst>
          </p:nvPr>
        </p:nvGraphicFramePr>
        <p:xfrm>
          <a:off x="542925" y="842962"/>
          <a:ext cx="8058150" cy="517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2341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Office PowerPoint</Application>
  <PresentationFormat>Presentazione su schermo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Scuola secondaria di primo grado I.C. Manzoni di Torino. Caratteristiche delle classi prime anno 2016/2017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secondaria di primo grado I.C. Manzoni di torino.Caratteristiche delle classi prime anno 2016/2017</dc:title>
  <dc:creator>Massimo</dc:creator>
  <cp:lastModifiedBy>Massimo</cp:lastModifiedBy>
  <cp:revision>2</cp:revision>
  <dcterms:created xsi:type="dcterms:W3CDTF">2016-06-28T20:28:09Z</dcterms:created>
  <dcterms:modified xsi:type="dcterms:W3CDTF">2016-06-28T20:39:33Z</dcterms:modified>
</cp:coreProperties>
</file>