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60" r:id="rId3"/>
    <p:sldId id="262" r:id="rId4"/>
    <p:sldId id="280" r:id="rId5"/>
    <p:sldId id="265" r:id="rId6"/>
    <p:sldId id="270" r:id="rId7"/>
    <p:sldId id="264" r:id="rId8"/>
    <p:sldId id="266" r:id="rId9"/>
    <p:sldId id="267" r:id="rId10"/>
    <p:sldId id="286" r:id="rId11"/>
    <p:sldId id="287" r:id="rId12"/>
    <p:sldId id="281" r:id="rId13"/>
    <p:sldId id="282" r:id="rId14"/>
    <p:sldId id="283" r:id="rId15"/>
    <p:sldId id="274" r:id="rId16"/>
    <p:sldId id="275" r:id="rId17"/>
    <p:sldId id="276" r:id="rId18"/>
    <p:sldId id="288" r:id="rId19"/>
    <p:sldId id="278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61" autoAdjust="0"/>
  </p:normalViewPr>
  <p:slideViewPr>
    <p:cSldViewPr>
      <p:cViewPr varScale="1">
        <p:scale>
          <a:sx n="72" d="100"/>
          <a:sy n="72" d="100"/>
        </p:scale>
        <p:origin x="-244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283A6-6CC8-4AF5-9692-FB7A5A84AE0D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503F2-F5EF-436C-9858-AD43B1BD7AB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29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A5DFC24A-1531-4741-8499-F900AC8232F8}" type="slidenum">
              <a:rPr lang="en-GB" sz="12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GB" sz="1200" smtClean="0">
              <a:solidFill>
                <a:srgbClr val="000000"/>
              </a:solidFill>
            </a:endParaRPr>
          </a:p>
        </p:txBody>
      </p:sp>
      <p:sp>
        <p:nvSpPr>
          <p:cNvPr id="1157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 sz="28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endParaRPr lang="it-IT"/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91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15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96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6524D-E1C0-4121-A1A7-27C0E8BA491F}" type="datetime1">
              <a:rPr lang="it-IT" smtClean="0"/>
              <a:t>02/07/14</a:t>
            </a:fld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00172-D449-43CC-BED4-250E9E231EE8}" type="slidenum">
              <a:rPr lang="en-GB"/>
              <a:pPr>
                <a:defRPr/>
              </a:pPr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7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11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55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37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96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64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26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59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C7BA7-5F70-4BE3-8D8B-A02562A92070}" type="datetimeFigureOut">
              <a:rPr lang="it-IT" smtClean="0"/>
              <a:t>02/07/14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13F96-3F6D-416F-A50E-FB102DC4C7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9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8200172-D449-43CC-BED4-250E9E231EE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749925"/>
            <a:ext cx="3095625" cy="400050"/>
          </a:xfrm>
        </p:spPr>
        <p:txBody>
          <a:bodyPr>
            <a:spAutoFit/>
          </a:bodyPr>
          <a:lstStyle/>
          <a:p>
            <a:pPr marL="0" lvl="1" indent="0" eaLnBrk="1" hangingPunct="1">
              <a:lnSpc>
                <a:spcPct val="100000"/>
              </a:lnSpc>
              <a:spcBef>
                <a:spcPts val="400"/>
              </a:spcBef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Torino</a:t>
            </a:r>
            <a:r>
              <a:rPr lang="en-GB" sz="2000" b="1" smtClean="0">
                <a:solidFill>
                  <a:schemeClr val="accent6">
                    <a:lumMod val="75000"/>
                  </a:schemeClr>
                </a:solidFill>
              </a:rPr>
              <a:t>, 30-06-2014 </a:t>
            </a:r>
            <a:endParaRPr lang="en-GB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508625" y="5770955"/>
            <a:ext cx="302418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0" lvl="1">
              <a:lnSpc>
                <a:spcPct val="100000"/>
              </a:lnSpc>
              <a:spcBef>
                <a:spcPts val="4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PROF.SSA M. BERRA</a:t>
            </a: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 </a:t>
            </a:r>
            <a:endParaRPr lang="en-GB" sz="1600" b="1" dirty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1269" name="Gruppo 10"/>
          <p:cNvGrpSpPr>
            <a:grpSpLocks/>
          </p:cNvGrpSpPr>
          <p:nvPr/>
        </p:nvGrpSpPr>
        <p:grpSpPr bwMode="auto">
          <a:xfrm>
            <a:off x="0" y="260351"/>
            <a:ext cx="8964613" cy="2016522"/>
            <a:chOff x="179512" y="188640"/>
            <a:chExt cx="8784976" cy="2448272"/>
          </a:xfrm>
        </p:grpSpPr>
        <p:sp>
          <p:nvSpPr>
            <p:cNvPr id="8" name="CasellaDiTesto 7"/>
            <p:cNvSpPr txBox="1"/>
            <p:nvPr/>
          </p:nvSpPr>
          <p:spPr>
            <a:xfrm>
              <a:off x="179512" y="188640"/>
              <a:ext cx="8784976" cy="2429896"/>
            </a:xfrm>
            <a:prstGeom prst="rect">
              <a:avLst/>
            </a:prstGeom>
            <a:gradFill flip="none" rotWithShape="1">
              <a:gsLst>
                <a:gs pos="17000">
                  <a:srgbClr val="5E9EFF">
                    <a:alpha val="75000"/>
                  </a:srgb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100000" t="100000"/>
              </a:path>
              <a:tileRect r="-100000" b="-100000"/>
            </a:gradFill>
          </p:spPr>
          <p:txBody>
            <a:bodyPr>
              <a:spAutoFit/>
            </a:bodyPr>
            <a:lstStyle/>
            <a:p>
              <a:pPr>
                <a:defRPr/>
              </a:pPr>
              <a:endParaRPr lang="it-IT" sz="24500" dirty="0"/>
            </a:p>
          </p:txBody>
        </p:sp>
        <p:pic>
          <p:nvPicPr>
            <p:cNvPr id="11273" name="Picture 6" descr="C:\Users\melina daries\Desktop\Micaela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188640"/>
              <a:ext cx="1773688" cy="183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CasellaDiTesto 9"/>
            <p:cNvSpPr txBox="1"/>
            <p:nvPr/>
          </p:nvSpPr>
          <p:spPr>
            <a:xfrm>
              <a:off x="323970" y="2155832"/>
              <a:ext cx="7632484" cy="48108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dirty="0">
                  <a:solidFill>
                    <a:schemeClr val="accent2">
                      <a:lumMod val="75000"/>
                    </a:schemeClr>
                  </a:solidFill>
                </a:rPr>
                <a:t>Istituto Comprensivo Manzoni</a:t>
              </a:r>
            </a:p>
            <a:p>
              <a:pPr>
                <a:defRPr/>
              </a:pPr>
              <a:r>
                <a:rPr lang="it-IT" sz="1200" dirty="0">
                  <a:solidFill>
                    <a:schemeClr val="accent2">
                      <a:lumMod val="75000"/>
                    </a:schemeClr>
                  </a:solidFill>
                </a:rPr>
                <a:t>Costruiamo un futuro di tutti i colori</a:t>
              </a:r>
            </a:p>
          </p:txBody>
        </p:sp>
      </p:grpSp>
      <p:sp>
        <p:nvSpPr>
          <p:cNvPr id="3" name="Rettangolo 2"/>
          <p:cNvSpPr/>
          <p:nvPr/>
        </p:nvSpPr>
        <p:spPr>
          <a:xfrm>
            <a:off x="0" y="2564904"/>
            <a:ext cx="9036496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GB" sz="3600" b="1" dirty="0" smtClean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RELAZIONE FINALE</a:t>
            </a:r>
          </a:p>
          <a:p>
            <a:pPr algn="ctr"/>
            <a:r>
              <a:rPr lang="en-GB" sz="3600" b="1" dirty="0" smtClean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AUTOVALUTAZIONE D’ISTITUTO A.S.2013-14</a:t>
            </a:r>
          </a:p>
          <a:p>
            <a:pPr algn="ctr"/>
            <a:r>
              <a:rPr lang="en-GB" sz="3600" b="1" dirty="0" smtClean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PROGETTO:</a:t>
            </a:r>
          </a:p>
          <a:p>
            <a:pPr algn="ctr"/>
            <a:r>
              <a:rPr lang="en-GB" sz="3600" b="1" dirty="0" smtClean="0">
                <a:ln w="11430"/>
                <a:solidFill>
                  <a:srgbClr val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“ UNA COMUNITA’ CHE LAVORA INSIEME”</a:t>
            </a:r>
            <a:endParaRPr lang="it-IT" sz="3600" b="1" cap="none" spc="0" dirty="0">
              <a:ln w="11430"/>
              <a:solidFill>
                <a:srgbClr val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25155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"/>
            <a:ext cx="9036496" cy="908719"/>
          </a:xfrm>
          <a:solidFill>
            <a:srgbClr val="FF6600"/>
          </a:solidFill>
        </p:spPr>
        <p:txBody>
          <a:bodyPr/>
          <a:lstStyle/>
          <a:p>
            <a:r>
              <a:rPr lang="it-IT" dirty="0" smtClean="0"/>
              <a:t>BILANCIO SOCIALE- OBISS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980728"/>
            <a:ext cx="8964488" cy="8402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IDENTITA’ DELLA SCUOLA</a:t>
            </a:r>
          </a:p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ORGANIZZAZIONE SCOLASTICA</a:t>
            </a:r>
          </a:p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POPOLAZIONE SCOLASTICA, TEMPO SCUOLA, RISORSE PROFESSIONALI</a:t>
            </a:r>
          </a:p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LE RISORSE ECONOMICHE, FINANZIARIE E PATRIMONIALI</a:t>
            </a:r>
          </a:p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LA SCUOLA CHE INSEGNA (progetti-didattica-didattica inclusiva-valutazione)</a:t>
            </a:r>
          </a:p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LA QUALITA’ DELLA SCUOLA (risultati </a:t>
            </a:r>
            <a:r>
              <a:rPr lang="it-IT" sz="3600" b="1" dirty="0" err="1" smtClean="0"/>
              <a:t>quest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percez</a:t>
            </a:r>
            <a:r>
              <a:rPr lang="it-IT" sz="3600" b="1" dirty="0" smtClean="0"/>
              <a:t>., </a:t>
            </a:r>
            <a:r>
              <a:rPr lang="it-IT" sz="3600" b="1" dirty="0" err="1" smtClean="0"/>
              <a:t>risult</a:t>
            </a:r>
            <a:r>
              <a:rPr lang="it-IT" sz="3600" b="1" dirty="0" smtClean="0"/>
              <a:t> invalsi, valuta I-II </a:t>
            </a:r>
            <a:r>
              <a:rPr lang="it-IT" sz="3600" b="1" dirty="0" err="1" smtClean="0"/>
              <a:t>quadr</a:t>
            </a:r>
            <a:r>
              <a:rPr lang="it-IT" sz="3600" b="1" dirty="0" smtClean="0"/>
              <a:t> )</a:t>
            </a:r>
            <a:endParaRPr lang="it-IT" sz="3600" dirty="0"/>
          </a:p>
          <a:p>
            <a:pPr marL="571500" indent="-571500">
              <a:buFont typeface="Wingdings" charset="2"/>
              <a:buChar char="u"/>
            </a:pPr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endParaRPr lang="it-IT" sz="3600" b="1" dirty="0"/>
          </a:p>
          <a:p>
            <a:pPr marL="571500" indent="-571500">
              <a:buFont typeface="Wingdings" charset="2"/>
              <a:buChar char="u"/>
            </a:pPr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142403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500" y="260648"/>
            <a:ext cx="9036496" cy="1124743"/>
          </a:xfrm>
          <a:solidFill>
            <a:srgbClr val="FF6600"/>
          </a:solidFill>
        </p:spPr>
        <p:txBody>
          <a:bodyPr>
            <a:normAutofit fontScale="90000"/>
          </a:bodyPr>
          <a:lstStyle/>
          <a:p>
            <a:r>
              <a:rPr lang="it-IT" b="1" dirty="0" smtClean="0"/>
              <a:t>AREE STRATEGICHE PER LA REDAZIONE DEL BILANCIO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1556792"/>
            <a:ext cx="9144000" cy="6956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LA SCUOLA CHE INSEGNA (progetti-</a:t>
            </a:r>
          </a:p>
          <a:p>
            <a:r>
              <a:rPr lang="it-IT" sz="3600" b="1" dirty="0"/>
              <a:t> </a:t>
            </a:r>
            <a:r>
              <a:rPr lang="it-IT" sz="3600" b="1" dirty="0" smtClean="0"/>
              <a:t>    didattica-didattica inclusiva-valutazione)</a:t>
            </a:r>
          </a:p>
          <a:p>
            <a:endParaRPr lang="it-IT" sz="3600" b="1" dirty="0"/>
          </a:p>
          <a:p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r>
              <a:rPr lang="it-IT" sz="3600" b="1" dirty="0" smtClean="0"/>
              <a:t>LA QUALITA’ DELLA SCUOLA </a:t>
            </a:r>
          </a:p>
          <a:p>
            <a:r>
              <a:rPr lang="it-IT" sz="3600" b="1" dirty="0"/>
              <a:t> </a:t>
            </a:r>
            <a:r>
              <a:rPr lang="it-IT" sz="3600" b="1" dirty="0" smtClean="0"/>
              <a:t>     RISULTATI MONITORAGGI</a:t>
            </a:r>
          </a:p>
          <a:p>
            <a:r>
              <a:rPr lang="it-IT" sz="3600" b="1" dirty="0"/>
              <a:t> </a:t>
            </a:r>
            <a:r>
              <a:rPr lang="it-IT" sz="3600" b="1" dirty="0" smtClean="0"/>
              <a:t>     AUTOVALUTAZIONE</a:t>
            </a:r>
            <a:endParaRPr lang="it-IT" sz="3600" dirty="0"/>
          </a:p>
          <a:p>
            <a:pPr marL="571500" indent="-571500">
              <a:buFont typeface="Wingdings" charset="2"/>
              <a:buChar char="u"/>
            </a:pPr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endParaRPr lang="it-IT" sz="3600" b="1" dirty="0"/>
          </a:p>
          <a:p>
            <a:pPr marL="571500" indent="-571500">
              <a:buFont typeface="Wingdings" charset="2"/>
              <a:buChar char="u"/>
            </a:pPr>
            <a:endParaRPr lang="it-IT" sz="3600" b="1" dirty="0" smtClean="0"/>
          </a:p>
          <a:p>
            <a:pPr marL="571500" indent="-571500">
              <a:buFont typeface="Wingdings" charset="2"/>
              <a:buChar char="u"/>
            </a:pP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369356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4536504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it-IT" sz="8000" b="1" dirty="0" smtClean="0"/>
              <a:t>REPORT </a:t>
            </a:r>
            <a:r>
              <a:rPr lang="it-IT" sz="8000" b="1" dirty="0"/>
              <a:t/>
            </a:r>
            <a:br>
              <a:rPr lang="it-IT" sz="8000" b="1" dirty="0"/>
            </a:br>
            <a:r>
              <a:rPr lang="it-IT" sz="8000" b="1" dirty="0" smtClean="0"/>
              <a:t>MONITORAGGI</a:t>
            </a:r>
            <a:endParaRPr lang="it-IT" sz="8000" b="1" dirty="0"/>
          </a:p>
        </p:txBody>
      </p:sp>
    </p:spTree>
    <p:extLst>
      <p:ext uri="{BB962C8B-B14F-4D97-AF65-F5344CB8AC3E}">
        <p14:creationId xmlns:p14="http://schemas.microsoft.com/office/powerpoint/2010/main" val="63802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28589"/>
            <a:ext cx="8136136" cy="996155"/>
          </a:xfrm>
          <a:solidFill>
            <a:schemeClr val="accent4"/>
          </a:solidFill>
          <a:ln w="38100" cmpd="sng">
            <a:solidFill>
              <a:schemeClr val="tx1"/>
            </a:solidFill>
          </a:ln>
        </p:spPr>
        <p:txBody>
          <a:bodyPr/>
          <a:lstStyle/>
          <a:p>
            <a:r>
              <a:rPr lang="it-IT" dirty="0" smtClean="0"/>
              <a:t>REPORT  MONITORAGGI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76592"/>
              </p:ext>
            </p:extLst>
          </p:nvPr>
        </p:nvGraphicFramePr>
        <p:xfrm>
          <a:off x="-36511" y="1268761"/>
          <a:ext cx="9180512" cy="61697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28392"/>
                <a:gridCol w="2016223"/>
                <a:gridCol w="1152129"/>
                <a:gridCol w="2483768"/>
              </a:tblGrid>
              <a:tr h="949196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TIPOLOGIA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IN CORSO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TERMINE PREVISTO </a:t>
                      </a:r>
                    </a:p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CHIUSURA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 CONCLUSO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64251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VALUTAZIONE</a:t>
                      </a:r>
                    </a:p>
                    <a:p>
                      <a:r>
                        <a:rPr lang="it-IT" sz="2400" b="1" dirty="0" smtClean="0"/>
                        <a:t>APPRENDIMENTI</a:t>
                      </a:r>
                    </a:p>
                    <a:p>
                      <a:r>
                        <a:rPr lang="it-IT" sz="2000" b="1" dirty="0" smtClean="0"/>
                        <a:t>(</a:t>
                      </a:r>
                      <a:r>
                        <a:rPr lang="it-IT" sz="2000" b="1" dirty="0" err="1" smtClean="0"/>
                        <a:t>calc</a:t>
                      </a:r>
                      <a:r>
                        <a:rPr lang="it-IT" sz="2000" b="1" dirty="0" smtClean="0"/>
                        <a:t>.</a:t>
                      </a:r>
                      <a:r>
                        <a:rPr lang="it-IT" sz="2000" b="1" baseline="0" dirty="0" smtClean="0"/>
                        <a:t> Valore aggiunto)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TERMINATO</a:t>
                      </a:r>
                    </a:p>
                    <a:p>
                      <a:r>
                        <a:rPr lang="it-IT" sz="2800" b="1" baseline="0" dirty="0" smtClean="0"/>
                        <a:t> analisi/grafici</a:t>
                      </a:r>
                      <a:endParaRPr lang="it-IT" sz="2800" b="1" dirty="0"/>
                    </a:p>
                  </a:txBody>
                  <a:tcPr/>
                </a:tc>
              </a:tr>
              <a:tr h="834142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QUESTION.</a:t>
                      </a:r>
                      <a:r>
                        <a:rPr lang="it-IT" sz="2400" b="1" baseline="0" dirty="0" smtClean="0"/>
                        <a:t> CLASSI III- SEC I G</a:t>
                      </a:r>
                      <a:r>
                        <a:rPr lang="it-IT" sz="2000" b="1" baseline="0" dirty="0" smtClean="0"/>
                        <a:t>. 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/>
                        <a:t>TERMINATO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baseline="0" dirty="0" smtClean="0"/>
                        <a:t>analisi/grafici</a:t>
                      </a:r>
                      <a:endParaRPr lang="it-IT" sz="2800" b="1" dirty="0" smtClean="0"/>
                    </a:p>
                  </a:txBody>
                  <a:tcPr/>
                </a:tc>
              </a:tr>
              <a:tr h="1812102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QUESTION.</a:t>
                      </a:r>
                      <a:r>
                        <a:rPr lang="it-IT" sz="2400" b="1" baseline="0" dirty="0" smtClean="0"/>
                        <a:t> OBISS </a:t>
                      </a:r>
                      <a:r>
                        <a:rPr lang="it-IT" sz="2000" b="1" baseline="0" dirty="0" smtClean="0"/>
                        <a:t>DOCENTI- GENITORI- STUDENTI PRIMARIA</a:t>
                      </a:r>
                    </a:p>
                    <a:p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TERMINATO</a:t>
                      </a:r>
                    </a:p>
                    <a:p>
                      <a:r>
                        <a:rPr lang="it-IT" sz="2400" b="1" dirty="0" smtClean="0"/>
                        <a:t>GRAFICI</a:t>
                      </a:r>
                      <a:r>
                        <a:rPr lang="it-IT" sz="2400" b="1" dirty="0" smtClean="0"/>
                        <a:t>/</a:t>
                      </a:r>
                      <a:endParaRPr lang="it-IT" sz="2400" b="1" dirty="0" smtClean="0"/>
                    </a:p>
                  </a:txBody>
                  <a:tcPr/>
                </a:tc>
              </a:tr>
              <a:tr h="730494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56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28589"/>
            <a:ext cx="8136136" cy="996155"/>
          </a:xfrm>
          <a:solidFill>
            <a:schemeClr val="accent4"/>
          </a:solidFill>
          <a:ln w="38100" cmpd="sng">
            <a:solidFill>
              <a:schemeClr val="tx1"/>
            </a:solidFill>
          </a:ln>
        </p:spPr>
        <p:txBody>
          <a:bodyPr/>
          <a:lstStyle/>
          <a:p>
            <a:r>
              <a:rPr lang="it-IT" dirty="0" smtClean="0"/>
              <a:t>REPORT  MONITORAGGI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03899"/>
              </p:ext>
            </p:extLst>
          </p:nvPr>
        </p:nvGraphicFramePr>
        <p:xfrm>
          <a:off x="0" y="1342263"/>
          <a:ext cx="9144000" cy="52153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23369"/>
                <a:gridCol w="1844575"/>
                <a:gridCol w="3384376"/>
                <a:gridCol w="1691680"/>
              </a:tblGrid>
              <a:tr h="85111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TIPOLOGIA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IN CORSO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TERMINE PREVISTO </a:t>
                      </a:r>
                    </a:p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CHIUSURA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15879">
                <a:tc>
                  <a:txBody>
                    <a:bodyPr/>
                    <a:lstStyle/>
                    <a:p>
                      <a:r>
                        <a:rPr lang="it-IT" sz="2400" b="1" dirty="0" smtClean="0"/>
                        <a:t>SCHEDA</a:t>
                      </a:r>
                      <a:r>
                        <a:rPr lang="it-IT" sz="2400" b="1" baseline="0" dirty="0" smtClean="0"/>
                        <a:t> RILEVAZIONE GRADO INCLUSIONE </a:t>
                      </a:r>
                    </a:p>
                    <a:p>
                      <a:r>
                        <a:rPr lang="it-IT" sz="2400" b="1" baseline="0" dirty="0" smtClean="0"/>
                        <a:t>PROGETTI </a:t>
                      </a:r>
                      <a:endParaRPr lang="it-IT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 CORSO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SETT 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it-IT" sz="2800" b="1" dirty="0"/>
                    </a:p>
                  </a:txBody>
                  <a:tcPr/>
                </a:tc>
              </a:tr>
              <a:tr h="438451">
                <a:tc>
                  <a:txBody>
                    <a:bodyPr/>
                    <a:lstStyle/>
                    <a:p>
                      <a:endParaRPr lang="it-IT" sz="2000" b="1" baseline="0" dirty="0" smtClean="0"/>
                    </a:p>
                    <a:p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800" b="1" dirty="0" smtClean="0"/>
                    </a:p>
                  </a:txBody>
                  <a:tcPr/>
                </a:tc>
              </a:tr>
              <a:tr h="581610">
                <a:tc>
                  <a:txBody>
                    <a:bodyPr/>
                    <a:lstStyle/>
                    <a:p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b="1" dirty="0"/>
                    </a:p>
                  </a:txBody>
                  <a:tcPr/>
                </a:tc>
              </a:tr>
              <a:tr h="30949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88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4536504"/>
          </a:xfrm>
          <a:solidFill>
            <a:schemeClr val="accent4"/>
          </a:solidFill>
        </p:spPr>
        <p:txBody>
          <a:bodyPr>
            <a:normAutofit fontScale="90000"/>
          </a:bodyPr>
          <a:lstStyle/>
          <a:p>
            <a:r>
              <a:rPr lang="it-IT" sz="8000" b="1" dirty="0" smtClean="0"/>
              <a:t> ATTIVITA’ </a:t>
            </a:r>
            <a:br>
              <a:rPr lang="it-IT" sz="8000" b="1" dirty="0" smtClean="0"/>
            </a:br>
            <a:r>
              <a:rPr lang="it-IT" sz="8000" b="1" dirty="0" smtClean="0"/>
              <a:t>CHE HANNO SUBITO</a:t>
            </a:r>
            <a:br>
              <a:rPr lang="it-IT" sz="8000" b="1" dirty="0" smtClean="0"/>
            </a:br>
            <a:r>
              <a:rPr lang="it-IT" sz="8000" b="1" dirty="0" smtClean="0"/>
              <a:t>VARIAZIONI IN ITINERE</a:t>
            </a:r>
            <a:endParaRPr lang="it-IT" sz="8000" b="1" dirty="0"/>
          </a:p>
        </p:txBody>
      </p:sp>
    </p:spTree>
    <p:extLst>
      <p:ext uri="{BB962C8B-B14F-4D97-AF65-F5344CB8AC3E}">
        <p14:creationId xmlns:p14="http://schemas.microsoft.com/office/powerpoint/2010/main" val="2919123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2088232"/>
          </a:xfrm>
          <a:solidFill>
            <a:schemeClr val="accent4"/>
          </a:solidFill>
          <a:ln w="762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 smtClean="0"/>
              <a:t>A3-ISTITUZIONE DEL COMINATO DI AUTOVALUTAZIONE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2564903"/>
            <a:ext cx="4038600" cy="3960441"/>
          </a:xfrm>
        </p:spPr>
        <p:txBody>
          <a:bodyPr/>
          <a:lstStyle/>
          <a:p>
            <a:r>
              <a:rPr lang="it-IT" sz="3200" b="1" dirty="0" smtClean="0"/>
              <a:t>ISTITUITO COME DA PROGRAMMAZIONE</a:t>
            </a:r>
            <a:endParaRPr lang="it-IT" sz="32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32040" y="2492896"/>
            <a:ext cx="3966592" cy="4021907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 EFFETTUATO UN SOLO INCONTRO DEI TRE PREVISTI</a:t>
            </a:r>
          </a:p>
        </p:txBody>
      </p:sp>
    </p:spTree>
    <p:extLst>
      <p:ext uri="{BB962C8B-B14F-4D97-AF65-F5344CB8AC3E}">
        <p14:creationId xmlns:p14="http://schemas.microsoft.com/office/powerpoint/2010/main" val="9583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872208"/>
          </a:xfrm>
          <a:solidFill>
            <a:schemeClr val="accent4"/>
          </a:solidFill>
          <a:ln w="762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 smtClean="0"/>
              <a:t>A2- AUTOVALUTAZIONE DELL’AZIONE FORMATIVA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0754" y="2276872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 smtClean="0"/>
              <a:t>       PREVISTO UN COLLEGIO INIZIO  SETTEMBRE</a:t>
            </a:r>
          </a:p>
          <a:p>
            <a:pPr marL="457200" indent="-457200">
              <a:buFont typeface="Wingdings" charset="2"/>
              <a:buChar char="u"/>
            </a:pPr>
            <a:r>
              <a:rPr lang="it-IT" sz="3600" b="1" dirty="0"/>
              <a:t>R</a:t>
            </a:r>
            <a:r>
              <a:rPr lang="it-IT" sz="3600" b="1" dirty="0" smtClean="0"/>
              <a:t>isultati  monitoraggi e dell’autovalutazione</a:t>
            </a:r>
          </a:p>
          <a:p>
            <a:endParaRPr lang="it-IT" sz="3600" b="1" dirty="0" smtClean="0"/>
          </a:p>
          <a:p>
            <a:pPr marL="457200" indent="-457200">
              <a:buFont typeface="Wingdings" charset="2"/>
              <a:buChar char="u"/>
            </a:pPr>
            <a:r>
              <a:rPr lang="it-IT" sz="3600" b="1" dirty="0"/>
              <a:t>B</a:t>
            </a:r>
            <a:r>
              <a:rPr lang="it-IT" sz="3600" b="1" dirty="0" smtClean="0"/>
              <a:t>ozza del bilancio sociale</a:t>
            </a:r>
          </a:p>
          <a:p>
            <a:endParaRPr lang="it-IT" sz="3600" b="1" dirty="0" smtClean="0"/>
          </a:p>
          <a:p>
            <a:pPr marL="457200" indent="-457200">
              <a:buFont typeface="Wingdings" charset="2"/>
              <a:buChar char="u"/>
            </a:pPr>
            <a:r>
              <a:rPr lang="it-IT" sz="3600" b="1" dirty="0" smtClean="0"/>
              <a:t>Spazio di lavoro comune su dati oggettivi  a cui </a:t>
            </a:r>
            <a:r>
              <a:rPr lang="it-IT" sz="3600" b="1" dirty="0"/>
              <a:t>c</a:t>
            </a:r>
            <a:r>
              <a:rPr lang="it-IT" sz="3600" b="1" dirty="0" smtClean="0"/>
              <a:t>ollegare le scelte e gli indirizzi </a:t>
            </a:r>
            <a:r>
              <a:rPr lang="it-IT" sz="3600" b="1" dirty="0"/>
              <a:t> </a:t>
            </a:r>
            <a:r>
              <a:rPr lang="it-IT" sz="3600" b="1" dirty="0" smtClean="0"/>
              <a:t>relativi all’ </a:t>
            </a:r>
            <a:r>
              <a:rPr lang="it-IT" sz="3600" b="1" dirty="0" err="1" smtClean="0"/>
              <a:t>a.s.</a:t>
            </a:r>
            <a:r>
              <a:rPr lang="it-IT" sz="3600" b="1" dirty="0" smtClean="0"/>
              <a:t> 2014-15   </a:t>
            </a:r>
          </a:p>
          <a:p>
            <a:endParaRPr lang="it-IT" sz="2800" b="1" dirty="0" smtClean="0"/>
          </a:p>
          <a:p>
            <a:pPr marL="457200" indent="-457200">
              <a:buFont typeface="Wingdings" charset="2"/>
              <a:buChar char="u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50375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it-IT" dirty="0" smtClean="0"/>
              <a:t>OBIETTIVI PER L’A.S. 2014-15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79512" y="1556792"/>
            <a:ext cx="8964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it-IT" sz="3200" b="1" dirty="0" smtClean="0"/>
              <a:t>BILANCIO SOCIALE COME CONSAPEVOLEZZA OGGETTIVA</a:t>
            </a:r>
          </a:p>
          <a:p>
            <a:pPr marL="457200" indent="-457200">
              <a:buFont typeface="Wingdings" charset="2"/>
              <a:buChar char="u"/>
            </a:pPr>
            <a:r>
              <a:rPr lang="it-IT" sz="3200" b="1" dirty="0" smtClean="0"/>
              <a:t>BILANCIO SOCIALE COME BASE PER SCELTE CONSAPEVOLI E CONDIVISE  </a:t>
            </a:r>
          </a:p>
          <a:p>
            <a:pPr marL="457200" indent="-457200">
              <a:buFont typeface="Wingdings" charset="2"/>
              <a:buChar char="u"/>
            </a:pPr>
            <a:r>
              <a:rPr lang="it-IT" sz="3200" b="1" dirty="0" smtClean="0"/>
              <a:t>BILANCIO SOCIALE COME INCIPIT PER UNA COLLABORAZIONE SOSTENIBILE</a:t>
            </a:r>
          </a:p>
          <a:p>
            <a:r>
              <a:rPr lang="it-IT" sz="3200" b="1" dirty="0" smtClean="0"/>
              <a:t>     TRA SCUOLA E  GLI STAKEHOLDER PRINCIPALI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809786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4032447"/>
          </a:xfrm>
          <a:solidFill>
            <a:srgbClr val="FF6600"/>
          </a:solidFill>
        </p:spPr>
        <p:txBody>
          <a:bodyPr>
            <a:noAutofit/>
          </a:bodyPr>
          <a:lstStyle/>
          <a:p>
            <a:r>
              <a:rPr lang="it-IT" sz="6000" b="1" dirty="0" smtClean="0"/>
              <a:t>GRAZIE</a:t>
            </a:r>
            <a:br>
              <a:rPr lang="it-IT" sz="6000" b="1" dirty="0" smtClean="0"/>
            </a:br>
            <a:r>
              <a:rPr lang="it-IT" sz="6000" b="1" dirty="0" smtClean="0"/>
              <a:t>PER LA VOSTRA ATTENZIONE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336976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4536504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it-IT" sz="8000" b="1" dirty="0" smtClean="0"/>
              <a:t>REPORT ATTIVITA’ PROGRAMMATE</a:t>
            </a:r>
            <a:endParaRPr lang="it-IT" sz="8000" b="1" dirty="0"/>
          </a:p>
        </p:txBody>
      </p:sp>
    </p:spTree>
    <p:extLst>
      <p:ext uri="{BB962C8B-B14F-4D97-AF65-F5344CB8AC3E}">
        <p14:creationId xmlns:p14="http://schemas.microsoft.com/office/powerpoint/2010/main" val="1148245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700808"/>
          </a:xfrm>
          <a:solidFill>
            <a:schemeClr val="accent4"/>
          </a:solidFill>
          <a:ln w="57150" cmpd="sng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 smtClean="0"/>
              <a:t>A1 – VALUTAZIONE APPRENDIMENTI</a:t>
            </a:r>
            <a:br>
              <a:rPr lang="it-IT" b="1" dirty="0" smtClean="0"/>
            </a:br>
            <a:r>
              <a:rPr lang="it-IT" sz="3600" b="1" dirty="0" smtClean="0"/>
              <a:t>CALCOLO VALORE AGGIUNTO I.C. MANZONI</a:t>
            </a:r>
            <a:br>
              <a:rPr lang="it-IT" sz="3600" b="1" dirty="0" smtClean="0"/>
            </a:br>
            <a:r>
              <a:rPr lang="it-IT" sz="3600" b="1" dirty="0" smtClean="0"/>
              <a:t>FOCUS CLASSI PRIME- SECOND. I GRADO </a:t>
            </a:r>
            <a:endParaRPr lang="it-IT" sz="3600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3957836" cy="936105"/>
          </a:xfrm>
          <a:ln w="38100"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/>
              <a:t>CREAZIONE MODELLO DI MONITORAGGIO</a:t>
            </a: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544" y="2852936"/>
            <a:ext cx="4029844" cy="3816424"/>
          </a:xfrm>
          <a:ln w="57150" cmpd="sng">
            <a:solidFill>
              <a:schemeClr val="tx1"/>
            </a:solidFill>
            <a:prstDash val="lgDashDot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sz="4000" b="1" dirty="0" smtClean="0"/>
              <a:t>CALCORO VALORE AGGIUNTO I.C. MANZONI</a:t>
            </a:r>
          </a:p>
          <a:p>
            <a:r>
              <a:rPr lang="it-IT" sz="4000" b="1" dirty="0" smtClean="0"/>
              <a:t>COMPARAZIONE DATI:</a:t>
            </a:r>
          </a:p>
          <a:p>
            <a:pPr>
              <a:buFontTx/>
              <a:buChar char="-"/>
            </a:pPr>
            <a:r>
              <a:rPr lang="it-IT" sz="4000" b="1" dirty="0" smtClean="0"/>
              <a:t>VERTICALE (PRIMARIA- SECOND I G.)</a:t>
            </a:r>
          </a:p>
          <a:p>
            <a:pPr>
              <a:buFontTx/>
              <a:buChar char="-"/>
            </a:pPr>
            <a:r>
              <a:rPr lang="it-IT" sz="4000" b="1" dirty="0" smtClean="0"/>
              <a:t>ORIZZONTALE</a:t>
            </a:r>
          </a:p>
          <a:p>
            <a:pPr>
              <a:buFontTx/>
              <a:buChar char="-"/>
            </a:pPr>
            <a:r>
              <a:rPr lang="it-IT" sz="4000" b="1" dirty="0" smtClean="0"/>
              <a:t>CON VALORE AGGIUNTO INVALSI</a:t>
            </a:r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860032" y="1700808"/>
            <a:ext cx="3826768" cy="936105"/>
          </a:xfrm>
          <a:ln w="381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4000" dirty="0" smtClean="0"/>
              <a:t>  MONITORAGGI</a:t>
            </a:r>
            <a:endParaRPr lang="it-IT" sz="40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6016" y="2780928"/>
            <a:ext cx="3970784" cy="3933056"/>
          </a:xfrm>
          <a:noFill/>
          <a:ln w="57150"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/>
              <a:t>TABULAZIONE DATI</a:t>
            </a:r>
          </a:p>
          <a:p>
            <a:r>
              <a:rPr lang="it-IT" sz="3200" b="1" dirty="0" smtClean="0"/>
              <a:t>COMPARAZIONE DATI</a:t>
            </a:r>
          </a:p>
          <a:p>
            <a:r>
              <a:rPr lang="it-IT" sz="3200" b="1" dirty="0" smtClean="0"/>
              <a:t>ANALISI RISULTATI</a:t>
            </a:r>
          </a:p>
          <a:p>
            <a:r>
              <a:rPr lang="it-IT" sz="3200" b="1" dirty="0" smtClean="0"/>
              <a:t>CREAZIONE DI DOCUMENTI DI SINTESI E GRAFICI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841989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700808"/>
          </a:xfrm>
          <a:solidFill>
            <a:schemeClr val="accent4"/>
          </a:solidFill>
          <a:ln w="57150" cmpd="sng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 smtClean="0"/>
              <a:t>A1 – VALUTAZIONE APPRENDIMENTI</a:t>
            </a:r>
            <a:br>
              <a:rPr lang="it-IT" b="1" dirty="0" smtClean="0"/>
            </a:br>
            <a:r>
              <a:rPr lang="it-IT" sz="3600" b="1" dirty="0" smtClean="0"/>
              <a:t>CALCOLO VALORE AGGIUNTO I.C. MANZONI</a:t>
            </a:r>
            <a:br>
              <a:rPr lang="it-IT" sz="3600" b="1" dirty="0" smtClean="0"/>
            </a:br>
            <a:r>
              <a:rPr lang="it-IT" sz="3600" b="1" dirty="0" smtClean="0"/>
              <a:t>FOCUS CLASSI TERZE SECOND. I GRADO </a:t>
            </a:r>
            <a:endParaRPr lang="it-IT" sz="3600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3957836" cy="936105"/>
          </a:xfrm>
          <a:ln w="38100"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800" dirty="0" smtClean="0"/>
              <a:t>CREAZIONE MODELLO DI MONITORAGGIO</a:t>
            </a:r>
            <a:endParaRPr lang="it-IT" sz="28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7544" y="2852936"/>
            <a:ext cx="4029844" cy="4608512"/>
          </a:xfrm>
          <a:ln w="57150" cmpd="sng">
            <a:solidFill>
              <a:schemeClr val="tx1"/>
            </a:solidFill>
            <a:prstDash val="lgDashDot"/>
          </a:ln>
        </p:spPr>
        <p:txBody>
          <a:bodyPr>
            <a:normAutofit fontScale="62500" lnSpcReduction="20000"/>
          </a:bodyPr>
          <a:lstStyle/>
          <a:p>
            <a:r>
              <a:rPr lang="it-IT" sz="4500" b="1" dirty="0" smtClean="0"/>
              <a:t>RISULTATI QUEST PERCEZ</a:t>
            </a:r>
          </a:p>
          <a:p>
            <a:r>
              <a:rPr lang="it-IT" sz="4500" b="1" dirty="0" smtClean="0"/>
              <a:t>CALCORO VALORE AGGIUNTO I.C. MANZONI</a:t>
            </a:r>
          </a:p>
          <a:p>
            <a:r>
              <a:rPr lang="it-IT" sz="4500" b="1" dirty="0" smtClean="0"/>
              <a:t>COMPARAZIONE DATI:</a:t>
            </a:r>
          </a:p>
          <a:p>
            <a:pPr>
              <a:buFontTx/>
              <a:buChar char="-"/>
            </a:pPr>
            <a:r>
              <a:rPr lang="it-IT" sz="4500" b="1" dirty="0" smtClean="0"/>
              <a:t>VERTICALE  SECOND I G.- SEC II G.</a:t>
            </a:r>
          </a:p>
          <a:p>
            <a:pPr>
              <a:buFontTx/>
              <a:buChar char="-"/>
            </a:pPr>
            <a:r>
              <a:rPr lang="it-IT" sz="4500" b="1" dirty="0" smtClean="0"/>
              <a:t>ORIZZONTALE</a:t>
            </a:r>
          </a:p>
          <a:p>
            <a:pPr>
              <a:buFontTx/>
              <a:buChar char="-"/>
            </a:pPr>
            <a:r>
              <a:rPr lang="it-IT" sz="4500" b="1" dirty="0" smtClean="0"/>
              <a:t>DATI  INVALSI</a:t>
            </a:r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860032" y="1700808"/>
            <a:ext cx="3826768" cy="936105"/>
          </a:xfrm>
          <a:ln w="381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4000" dirty="0" smtClean="0"/>
              <a:t>  MONITORAGGI</a:t>
            </a:r>
            <a:endParaRPr lang="it-IT" sz="40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6016" y="2780928"/>
            <a:ext cx="3970784" cy="3933056"/>
          </a:xfrm>
          <a:noFill/>
          <a:ln w="57150"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3200" b="1" dirty="0" smtClean="0"/>
              <a:t>TABULAZIONE DATI</a:t>
            </a:r>
          </a:p>
          <a:p>
            <a:r>
              <a:rPr lang="it-IT" sz="3200" b="1" dirty="0" smtClean="0"/>
              <a:t>COMPARAZIONE DATI</a:t>
            </a:r>
          </a:p>
          <a:p>
            <a:r>
              <a:rPr lang="it-IT" sz="3200" b="1" dirty="0" smtClean="0"/>
              <a:t>ANALISI RISULTATI</a:t>
            </a:r>
          </a:p>
          <a:p>
            <a:r>
              <a:rPr lang="it-IT" sz="3200" b="1" dirty="0" smtClean="0"/>
              <a:t>CREAZIONE DI DOCUMENTI DI SINTESI E GRAFICI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429034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2088232"/>
          </a:xfrm>
          <a:solidFill>
            <a:schemeClr val="accent4"/>
          </a:solidFill>
          <a:ln w="762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 smtClean="0"/>
              <a:t>A4- MONITORAGGIO E AUTOVALUTAZIONE POF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2564903"/>
            <a:ext cx="4038600" cy="3960441"/>
          </a:xfrm>
        </p:spPr>
        <p:txBody>
          <a:bodyPr/>
          <a:lstStyle/>
          <a:p>
            <a:r>
              <a:rPr lang="it-IT" sz="3200" b="1" dirty="0" smtClean="0"/>
              <a:t>RICERCA- AZIONE</a:t>
            </a:r>
          </a:p>
          <a:p>
            <a:r>
              <a:rPr lang="it-IT" sz="3200" b="1" dirty="0" smtClean="0"/>
              <a:t>VALUTAZIONE PROGETTI- IN COERENZA CON MISSION DICHIARATA</a:t>
            </a:r>
            <a:endParaRPr lang="it-IT" sz="32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32040" y="2492896"/>
            <a:ext cx="3966592" cy="4021907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PROPOSTA STRUMENTI MONITORAGGIO</a:t>
            </a:r>
          </a:p>
          <a:p>
            <a:r>
              <a:rPr lang="it-IT" sz="3200" b="1" dirty="0" smtClean="0"/>
              <a:t>REALIZZAZIONE SCHEDA RILEVAZIONE GRADO INCLUSIONE PROGETTI POF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248586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2088232"/>
          </a:xfrm>
          <a:solidFill>
            <a:schemeClr val="accent4"/>
          </a:solidFill>
          <a:ln w="762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 smtClean="0"/>
              <a:t>A4- MONITORAGGIO E AUTOVALUTAZIONE POF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2564904"/>
            <a:ext cx="4248472" cy="3960440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 smtClean="0"/>
              <a:t>-REVISIONE PARZIALE (F.S. POF) SCHEDA</a:t>
            </a:r>
          </a:p>
          <a:p>
            <a:pPr marL="0" indent="0">
              <a:buNone/>
            </a:pPr>
            <a:r>
              <a:rPr lang="it-IT" sz="3200" b="1" dirty="0" smtClean="0"/>
              <a:t>RILEVAZIONE    GRADIMENTO STUDENTI -</a:t>
            </a:r>
          </a:p>
          <a:p>
            <a:pPr marL="0" indent="0">
              <a:buNone/>
            </a:pPr>
            <a:r>
              <a:rPr lang="it-IT" sz="3200" b="1" dirty="0" smtClean="0"/>
              <a:t> PROGETTI POF</a:t>
            </a:r>
            <a:endParaRPr lang="it-IT" sz="32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16016" y="2564904"/>
            <a:ext cx="4427984" cy="3949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b="1" dirty="0" smtClean="0"/>
              <a:t>-ANALISI DEL REPORT</a:t>
            </a:r>
          </a:p>
          <a:p>
            <a:pPr marL="0" indent="0">
              <a:buNone/>
            </a:pPr>
            <a:r>
              <a:rPr lang="it-IT" sz="3200" b="1" dirty="0" smtClean="0"/>
              <a:t>C.D DI FORMAZIONE</a:t>
            </a:r>
          </a:p>
          <a:p>
            <a:pPr marL="0" indent="0">
              <a:buNone/>
            </a:pPr>
            <a:r>
              <a:rPr lang="it-IT" sz="3200" b="1" dirty="0" smtClean="0"/>
              <a:t>SUL TEMA :” COSA E’ IMPORTANTE PER VALORIZZARE LA DIVERSITA’ E  FAVORIRE</a:t>
            </a:r>
          </a:p>
          <a:p>
            <a:pPr marL="0" indent="0">
              <a:buNone/>
            </a:pPr>
            <a:r>
              <a:rPr lang="it-IT" sz="3200" b="1" dirty="0" smtClean="0"/>
              <a:t>L’INCLUSIONE</a:t>
            </a:r>
          </a:p>
        </p:txBody>
      </p:sp>
    </p:spTree>
    <p:extLst>
      <p:ext uri="{BB962C8B-B14F-4D97-AF65-F5344CB8AC3E}">
        <p14:creationId xmlns:p14="http://schemas.microsoft.com/office/powerpoint/2010/main" val="129265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4536504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it-IT" sz="8000" b="1" dirty="0" smtClean="0"/>
              <a:t>REPORT ATTIVITA’ INSERITE IN CORSO D’ANNO</a:t>
            </a:r>
            <a:endParaRPr lang="it-IT" sz="8000" b="1" dirty="0"/>
          </a:p>
        </p:txBody>
      </p:sp>
    </p:spTree>
    <p:extLst>
      <p:ext uri="{BB962C8B-B14F-4D97-AF65-F5344CB8AC3E}">
        <p14:creationId xmlns:p14="http://schemas.microsoft.com/office/powerpoint/2010/main" val="3279766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2088232"/>
          </a:xfrm>
          <a:solidFill>
            <a:schemeClr val="accent4"/>
          </a:solidFill>
          <a:ln w="76200" cmpd="sng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 smtClean="0"/>
              <a:t> </a:t>
            </a:r>
            <a:r>
              <a:rPr lang="it-IT" sz="5300" b="1" dirty="0" smtClean="0"/>
              <a:t>PAI</a:t>
            </a:r>
            <a:r>
              <a:rPr lang="it-IT" b="1" dirty="0" smtClean="0"/>
              <a:t>- PARTE RELATIVA</a:t>
            </a:r>
            <a:br>
              <a:rPr lang="it-IT" b="1" dirty="0" smtClean="0"/>
            </a:br>
            <a:r>
              <a:rPr lang="it-IT" b="1" dirty="0" smtClean="0"/>
              <a:t>ALL’AUTOVALUTAZIONE E MONITORAGGIO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2564903"/>
            <a:ext cx="4038600" cy="3960441"/>
          </a:xfrm>
        </p:spPr>
        <p:txBody>
          <a:bodyPr/>
          <a:lstStyle/>
          <a:p>
            <a:r>
              <a:rPr lang="it-IT" sz="3200" b="1" dirty="0" smtClean="0"/>
              <a:t>RICERCA- AZIONE</a:t>
            </a:r>
          </a:p>
          <a:p>
            <a:r>
              <a:rPr lang="it-IT" sz="3200" b="1" dirty="0" smtClean="0"/>
              <a:t>ANALISI INDEX INCLUSIONE</a:t>
            </a:r>
          </a:p>
          <a:p>
            <a:r>
              <a:rPr lang="it-IT" sz="3200" b="1" dirty="0" smtClean="0"/>
              <a:t>STUDI FATTIBILITA’ PROPOSTE IN RELAZIONE ALLE RISORSE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32040" y="2492896"/>
            <a:ext cx="3966592" cy="4021907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PROPOSTA STRUMENTI MONITORAGGIO</a:t>
            </a:r>
          </a:p>
          <a:p>
            <a:r>
              <a:rPr lang="it-IT" sz="3200" b="1" dirty="0" smtClean="0"/>
              <a:t>REALIZZAZIONE SCHEDA RILEVAZIONE GRADO INCLUSIONE PROGETTI POF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27161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91264" cy="2520280"/>
          </a:xfrm>
          <a:solidFill>
            <a:schemeClr val="accent4"/>
          </a:solidFill>
          <a:ln w="762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b="1" dirty="0" smtClean="0"/>
              <a:t>REDAZIONE BILANCIO SOCIALE</a:t>
            </a:r>
            <a:br>
              <a:rPr lang="it-IT" b="1" dirty="0" smtClean="0"/>
            </a:br>
            <a:r>
              <a:rPr lang="it-IT" b="1" dirty="0" smtClean="0"/>
              <a:t>I.C. MANZONI</a:t>
            </a:r>
            <a:br>
              <a:rPr lang="it-IT" b="1" dirty="0" smtClean="0"/>
            </a:br>
            <a:r>
              <a:rPr lang="it-IT" b="1" dirty="0" smtClean="0"/>
              <a:t> A.S. 2013-14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504" y="3068960"/>
            <a:ext cx="4104456" cy="3456384"/>
          </a:xfrm>
        </p:spPr>
        <p:txBody>
          <a:bodyPr/>
          <a:lstStyle/>
          <a:p>
            <a:r>
              <a:rPr lang="it-IT" sz="3200" b="1" u="sng" dirty="0" smtClean="0"/>
              <a:t>TEMPI</a:t>
            </a:r>
          </a:p>
          <a:p>
            <a:pPr marL="0" indent="0">
              <a:buNone/>
            </a:pPr>
            <a:r>
              <a:rPr lang="it-IT" sz="3200" b="1" dirty="0" smtClean="0"/>
              <a:t>-INIZIO: MARZO 2014</a:t>
            </a:r>
          </a:p>
          <a:p>
            <a:pPr marL="0" indent="0">
              <a:buNone/>
            </a:pPr>
            <a:r>
              <a:rPr lang="it-IT" sz="3200" b="1" dirty="0" smtClean="0"/>
              <a:t>-TERMINE: DIC 2014</a:t>
            </a:r>
          </a:p>
          <a:p>
            <a:pPr marL="0" indent="0">
              <a:buNone/>
            </a:pPr>
            <a:endParaRPr lang="it-IT" sz="3200" b="1" dirty="0" smtClean="0"/>
          </a:p>
          <a:p>
            <a:endParaRPr lang="it-IT" sz="32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4643" y="3068960"/>
            <a:ext cx="4608512" cy="3445843"/>
          </a:xfrm>
        </p:spPr>
        <p:txBody>
          <a:bodyPr>
            <a:noAutofit/>
          </a:bodyPr>
          <a:lstStyle/>
          <a:p>
            <a:r>
              <a:rPr lang="it-IT" sz="3200" b="1" u="sng" dirty="0" smtClean="0"/>
              <a:t>RICERCA AZIONE</a:t>
            </a:r>
          </a:p>
          <a:p>
            <a:pPr marL="0" indent="0">
              <a:buNone/>
            </a:pPr>
            <a:r>
              <a:rPr lang="it-IT" sz="3200" b="1" dirty="0" smtClean="0"/>
              <a:t>CONFLUENZA  TRA:</a:t>
            </a:r>
          </a:p>
          <a:p>
            <a:pPr marL="0" indent="0">
              <a:buNone/>
            </a:pPr>
            <a:r>
              <a:rPr lang="it-IT" sz="3200" b="1" dirty="0" smtClean="0"/>
              <a:t>-PERCORSO AUTOVALUTATIVO CON MONITORAGGI IN CORSO</a:t>
            </a:r>
          </a:p>
          <a:p>
            <a:pPr marL="0" indent="0">
              <a:buNone/>
            </a:pPr>
            <a:r>
              <a:rPr lang="it-IT" sz="3200" b="1" dirty="0"/>
              <a:t>-</a:t>
            </a:r>
            <a:r>
              <a:rPr lang="it-IT" sz="3200" b="1" dirty="0" smtClean="0"/>
              <a:t> MODELLO OBISS </a:t>
            </a:r>
          </a:p>
          <a:p>
            <a:pPr>
              <a:buFontTx/>
              <a:buChar char="-"/>
            </a:pP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43585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538</Words>
  <Application>Microsoft Macintosh PowerPoint</Application>
  <PresentationFormat>Presentazione su schermo (4:3)</PresentationFormat>
  <Paragraphs>130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Presentazione di PowerPoint</vt:lpstr>
      <vt:lpstr>REPORT ATTIVITA’ PROGRAMMATE</vt:lpstr>
      <vt:lpstr>A1 – VALUTAZIONE APPRENDIMENTI CALCOLO VALORE AGGIUNTO I.C. MANZONI FOCUS CLASSI PRIME- SECOND. I GRADO </vt:lpstr>
      <vt:lpstr>A1 – VALUTAZIONE APPRENDIMENTI CALCOLO VALORE AGGIUNTO I.C. MANZONI FOCUS CLASSI TERZE SECOND. I GRADO </vt:lpstr>
      <vt:lpstr>A4- MONITORAGGIO E AUTOVALUTAZIONE POF</vt:lpstr>
      <vt:lpstr>A4- MONITORAGGIO E AUTOVALUTAZIONE POF</vt:lpstr>
      <vt:lpstr>REPORT ATTIVITA’ INSERITE IN CORSO D’ANNO</vt:lpstr>
      <vt:lpstr> PAI- PARTE RELATIVA ALL’AUTOVALUTAZIONE E MONITORAGGIO</vt:lpstr>
      <vt:lpstr>REDAZIONE BILANCIO SOCIALE I.C. MANZONI  A.S. 2013-14</vt:lpstr>
      <vt:lpstr>BILANCIO SOCIALE- OBISS</vt:lpstr>
      <vt:lpstr>AREE STRATEGICHE PER LA REDAZIONE DEL BILANCIO</vt:lpstr>
      <vt:lpstr>REPORT  MONITORAGGI</vt:lpstr>
      <vt:lpstr>REPORT  MONITORAGGI</vt:lpstr>
      <vt:lpstr>REPORT  MONITORAGGI</vt:lpstr>
      <vt:lpstr> ATTIVITA’  CHE HANNO SUBITO VARIAZIONI IN ITINERE</vt:lpstr>
      <vt:lpstr>A3-ISTITUZIONE DEL COMINATO DI AUTOVALUTAZIONE</vt:lpstr>
      <vt:lpstr>A2- AUTOVALUTAZIONE DELL’AZIONE FORMATIVA</vt:lpstr>
      <vt:lpstr>OBIETTIVI PER L’A.S. 2014-15</vt:lpstr>
      <vt:lpstr>GRAZIE PER LA VOSTRA ATTENZIONE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Berra</dc:creator>
  <cp:lastModifiedBy>micaela berra</cp:lastModifiedBy>
  <cp:revision>38</cp:revision>
  <dcterms:created xsi:type="dcterms:W3CDTF">2013-10-14T12:59:38Z</dcterms:created>
  <dcterms:modified xsi:type="dcterms:W3CDTF">2014-07-02T15:34:25Z</dcterms:modified>
</cp:coreProperties>
</file>