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11" autoAdjust="0"/>
  </p:normalViewPr>
  <p:slideViewPr>
    <p:cSldViewPr>
      <p:cViewPr varScale="1">
        <p:scale>
          <a:sx n="68" d="100"/>
          <a:sy n="68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5DBB7-7B12-41CA-AE3E-FFADC6FEAA91}" type="datetimeFigureOut">
              <a:rPr lang="it-IT" smtClean="0"/>
              <a:pPr/>
              <a:t>26/05/2016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E4FD7-F2DF-4A05-8D7E-3D3CAA0DE3A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Istituto%20Comprensivo%20Manzoni%20_%20Costruiamo%20un%20futuro%20di%20tutti%20i%20colori.ht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hyperlink" Target="Rete%20SHE%20Piemonte%20&#8211;%20Rete%20Regionale%20Scuole%20che%20promuovono%20Salute.ht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PTOF%20_%20Costruiamo%20un%20futuro%20di%20tutti%20i%20colori.ht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Rapporto%20di%20Autovalutazione%20_%20Costruiamo%20un%20futuro%20di%20tutti%20i%20colori.htm" TargetMode="External"/><Relationship Id="rId2" Type="http://schemas.openxmlformats.org/officeDocument/2006/relationships/hyperlink" Target="ASL%20TO1%20-%20SSD%20EPIDEMIOLOGIA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5786" y="642918"/>
            <a:ext cx="7772400" cy="2970223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b="1" dirty="0"/>
              <a:t/>
            </a:r>
            <a:br>
              <a:rPr lang="it-IT" b="1" dirty="0"/>
            </a:br>
            <a:r>
              <a:rPr lang="it-IT" b="1" dirty="0" smtClean="0"/>
              <a:t>L’ I.C. MANZONI </a:t>
            </a:r>
            <a:br>
              <a:rPr lang="it-IT" b="1" dirty="0" smtClean="0"/>
            </a:br>
            <a:r>
              <a:rPr lang="it-IT" b="1" dirty="0" smtClean="0"/>
              <a:t>ADERISCE </a:t>
            </a:r>
            <a:br>
              <a:rPr lang="it-IT" b="1" dirty="0" smtClean="0"/>
            </a:br>
            <a:r>
              <a:rPr lang="it-IT" b="1" dirty="0" smtClean="0"/>
              <a:t>ALLA RETE EUROPEA </a:t>
            </a:r>
            <a:br>
              <a:rPr lang="it-IT" b="1" dirty="0" smtClean="0"/>
            </a:br>
            <a:r>
              <a:rPr lang="it-IT" sz="6700" b="1" dirty="0" smtClean="0"/>
              <a:t>SHE</a:t>
            </a:r>
            <a:br>
              <a:rPr lang="it-IT" sz="6700" b="1" dirty="0" smtClean="0"/>
            </a:br>
            <a:r>
              <a:rPr lang="it-IT" sz="2200" b="1" dirty="0" smtClean="0"/>
              <a:t>(SCHOOLS FOR HEALTH IN EUROPE)</a:t>
            </a:r>
            <a:endParaRPr lang="it-IT" sz="2200" b="1" dirty="0"/>
          </a:p>
        </p:txBody>
      </p:sp>
      <p:pic>
        <p:nvPicPr>
          <p:cNvPr id="5" name="Immagine 4" descr="logomanzoni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983754" cy="1934160"/>
          </a:xfrm>
          <a:prstGeom prst="rect">
            <a:avLst/>
          </a:prstGeom>
        </p:spPr>
      </p:pic>
      <p:pic>
        <p:nvPicPr>
          <p:cNvPr id="7" name="Immagine 6" descr="logo-she.gif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16" y="4929198"/>
            <a:ext cx="2143140" cy="1734941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4000" b="1" dirty="0" smtClean="0"/>
              <a:t>IL GRUPPO </a:t>
            </a:r>
            <a:r>
              <a:rPr lang="it-IT" sz="4000" b="1" dirty="0" err="1" smtClean="0"/>
              <a:t>DI</a:t>
            </a:r>
            <a:r>
              <a:rPr lang="it-IT" sz="4000" b="1" dirty="0" smtClean="0"/>
              <a:t> LAVORO PER LA PROMOZIONE DELLA SALUTE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it-IT" smtClean="0"/>
              <a:t> </a:t>
            </a:r>
            <a:endParaRPr lang="it-IT" dirty="0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648200" y="1500174"/>
            <a:ext cx="4495800" cy="4525963"/>
          </a:xfrm>
        </p:spPr>
        <p:txBody>
          <a:bodyPr>
            <a:normAutofit fontScale="85000" lnSpcReduction="10000"/>
          </a:bodyPr>
          <a:lstStyle/>
          <a:p>
            <a:r>
              <a:rPr lang="it-IT" sz="2000" b="1" dirty="0" smtClean="0"/>
              <a:t>Il Dirigente Scolastico ( dott. Enzo Da Pozzo)</a:t>
            </a:r>
          </a:p>
          <a:p>
            <a:r>
              <a:rPr lang="it-IT" sz="2000" b="1" dirty="0" smtClean="0"/>
              <a:t>Il Referente Responsabile della Promozione della Salute ( prof.ssa Mascia </a:t>
            </a:r>
            <a:r>
              <a:rPr lang="it-IT" sz="2000" b="1" dirty="0" err="1" smtClean="0"/>
              <a:t>Cusenza</a:t>
            </a:r>
            <a:r>
              <a:rPr lang="it-IT" sz="2000" b="1" dirty="0" smtClean="0"/>
              <a:t>)</a:t>
            </a:r>
          </a:p>
          <a:p>
            <a:r>
              <a:rPr lang="it-IT" sz="2000" b="1" dirty="0" smtClean="0"/>
              <a:t>Le Collaboratrici della Salute della Scuola dell’Infanzia e della Scuola Primaria ( le insegnanti </a:t>
            </a:r>
            <a:r>
              <a:rPr lang="it-IT" sz="2000" b="1" dirty="0" err="1" smtClean="0"/>
              <a:t>Mariagrazia</a:t>
            </a:r>
            <a:r>
              <a:rPr lang="it-IT" sz="2000" b="1" dirty="0" smtClean="0"/>
              <a:t> </a:t>
            </a:r>
            <a:r>
              <a:rPr lang="it-IT" sz="2000" b="1" dirty="0" err="1" smtClean="0"/>
              <a:t>Mascarino</a:t>
            </a:r>
            <a:r>
              <a:rPr lang="it-IT" sz="2000" b="1" dirty="0" smtClean="0"/>
              <a:t> e Ilaria </a:t>
            </a:r>
            <a:r>
              <a:rPr lang="it-IT" sz="2000" b="1" dirty="0" err="1" smtClean="0"/>
              <a:t>Visioli</a:t>
            </a:r>
            <a:r>
              <a:rPr lang="it-IT" sz="2000" b="1" dirty="0" smtClean="0"/>
              <a:t> )</a:t>
            </a:r>
          </a:p>
          <a:p>
            <a:r>
              <a:rPr lang="it-IT" sz="2000" b="1" dirty="0" smtClean="0"/>
              <a:t>Il genitore Presidente del Consiglio    </a:t>
            </a:r>
            <a:endParaRPr lang="it-IT" sz="2000" b="1" dirty="0" smtClean="0"/>
          </a:p>
          <a:p>
            <a:r>
              <a:rPr lang="it-IT" sz="2000" b="1" dirty="0" smtClean="0"/>
              <a:t>d</a:t>
            </a:r>
            <a:r>
              <a:rPr lang="it-IT" sz="2000" b="1" dirty="0" smtClean="0"/>
              <a:t>’ Istituto  (Paola Giunta)</a:t>
            </a:r>
          </a:p>
          <a:p>
            <a:r>
              <a:rPr lang="it-IT" sz="2000" b="1" dirty="0" smtClean="0"/>
              <a:t>I collaboratori del Dirigente Scolastico</a:t>
            </a:r>
          </a:p>
          <a:p>
            <a:r>
              <a:rPr lang="it-IT" sz="2000" b="1" dirty="0" smtClean="0"/>
              <a:t>I Responsabili di Plesso</a:t>
            </a:r>
          </a:p>
          <a:p>
            <a:r>
              <a:rPr lang="it-IT" sz="2000" b="1" dirty="0" smtClean="0"/>
              <a:t>Le Funzioni Strumentali</a:t>
            </a:r>
          </a:p>
          <a:p>
            <a:r>
              <a:rPr lang="it-IT" sz="2000" b="1" dirty="0" smtClean="0"/>
              <a:t>Il DSGA</a:t>
            </a:r>
          </a:p>
          <a:p>
            <a:r>
              <a:rPr lang="it-IT" sz="2000" b="1" dirty="0" smtClean="0"/>
              <a:t>Il </a:t>
            </a:r>
            <a:r>
              <a:rPr lang="it-IT" sz="2000" b="1" dirty="0" err="1" smtClean="0"/>
              <a:t>Repes</a:t>
            </a:r>
            <a:r>
              <a:rPr lang="it-IT" sz="2000" b="1" dirty="0" smtClean="0"/>
              <a:t>  dell’ ASL TO1 ( dr.ssa Rosa </a:t>
            </a:r>
            <a:r>
              <a:rPr lang="it-IT" sz="2000" b="1" dirty="0" err="1" smtClean="0"/>
              <a:t>D’Ambrosio</a:t>
            </a:r>
            <a:r>
              <a:rPr lang="it-IT" sz="2000" b="1" dirty="0" smtClean="0"/>
              <a:t>)</a:t>
            </a:r>
          </a:p>
          <a:p>
            <a:endParaRPr lang="it-IT" sz="2000" b="1" dirty="0" smtClean="0"/>
          </a:p>
          <a:p>
            <a:endParaRPr lang="it-IT" sz="2000" b="1" dirty="0"/>
          </a:p>
        </p:txBody>
      </p:sp>
      <p:pic>
        <p:nvPicPr>
          <p:cNvPr id="4" name="Immagine 3" descr="FullSizeRender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000528" cy="3924267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0" y="5934670"/>
            <a:ext cx="6272999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1900" b="1" dirty="0"/>
              <a:t>Disegni a cura di Viola Graziato Classe 2B </a:t>
            </a:r>
            <a:endParaRPr lang="it-IT" sz="1900" b="1" dirty="0" smtClean="0"/>
          </a:p>
          <a:p>
            <a:r>
              <a:rPr lang="it-IT" sz="1900" b="1" dirty="0" smtClean="0"/>
              <a:t>(</a:t>
            </a:r>
            <a:r>
              <a:rPr lang="it-IT" sz="1900" b="1" smtClean="0"/>
              <a:t>Scuola</a:t>
            </a:r>
            <a:r>
              <a:rPr lang="it-IT" sz="1900" b="1" smtClean="0"/>
              <a:t> </a:t>
            </a:r>
            <a:r>
              <a:rPr lang="it-IT" sz="1900" b="1" smtClean="0"/>
              <a:t>Secondaria </a:t>
            </a:r>
            <a:r>
              <a:rPr lang="it-IT" sz="1900" b="1" dirty="0"/>
              <a:t>di Primo </a:t>
            </a:r>
            <a:r>
              <a:rPr lang="it-IT" sz="1900" b="1" smtClean="0"/>
              <a:t>Grado </a:t>
            </a:r>
            <a:r>
              <a:rPr lang="it-IT" sz="1900" b="1" smtClean="0"/>
              <a:t>Manzoni)</a:t>
            </a:r>
            <a:endParaRPr lang="it-IT" sz="1900" b="1" dirty="0"/>
          </a:p>
          <a:p>
            <a:pPr>
              <a:buFont typeface="Arial" pitchFamily="34" charset="0"/>
              <a:buChar char="•"/>
            </a:pPr>
            <a:r>
              <a:rPr lang="it-IT" sz="1900" b="1" dirty="0"/>
              <a:t>Realizzazione grafica e montaggio a cura di Ilenia Lombardo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71472" y="357166"/>
            <a:ext cx="77867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000" b="1" dirty="0" smtClean="0">
                <a:latin typeface="+mj-lt"/>
                <a:ea typeface="+mj-ea"/>
                <a:cs typeface="+mj-cs"/>
              </a:rPr>
              <a:t>I PAESI MEMBRI DELLA RETE ‘’SHE’’ SONO 43, FRA CUI </a:t>
            </a:r>
            <a:r>
              <a:rPr lang="it-IT" sz="4000" b="1" dirty="0" smtClean="0">
                <a:latin typeface="+mj-lt"/>
                <a:ea typeface="+mj-ea"/>
                <a:cs typeface="+mj-cs"/>
              </a:rPr>
              <a:t>L’ITALIA</a:t>
            </a:r>
            <a:endParaRPr lang="it-IT" sz="4000" b="1" dirty="0" smtClean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endParaRPr lang="it-IT" sz="4000" b="1" dirty="0">
              <a:latin typeface="+mj-lt"/>
              <a:ea typeface="+mj-ea"/>
              <a:cs typeface="+mj-cs"/>
            </a:endParaRPr>
          </a:p>
          <a:p>
            <a:pPr algn="ctr">
              <a:spcBef>
                <a:spcPct val="0"/>
              </a:spcBef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7" name="Rettangolo 6"/>
          <p:cNvSpPr/>
          <p:nvPr/>
        </p:nvSpPr>
        <p:spPr>
          <a:xfrm>
            <a:off x="0" y="4572008"/>
            <a:ext cx="89297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endParaRPr lang="it-IT" sz="2000" b="1" dirty="0"/>
          </a:p>
          <a:p>
            <a:pPr algn="ctr">
              <a:spcBef>
                <a:spcPct val="0"/>
              </a:spcBef>
            </a:pPr>
            <a:endParaRPr lang="it-IT" sz="2000" b="1" dirty="0" smtClean="0"/>
          </a:p>
          <a:p>
            <a:pPr algn="ctr">
              <a:spcBef>
                <a:spcPct val="0"/>
              </a:spcBef>
            </a:pPr>
            <a:r>
              <a:rPr lang="it-IT" sz="2000" b="1" dirty="0" smtClean="0"/>
              <a:t>LA</a:t>
            </a:r>
            <a:r>
              <a:rPr lang="it-IT" sz="2000" dirty="0" smtClean="0"/>
              <a:t> </a:t>
            </a:r>
            <a:r>
              <a:rPr lang="it-IT" sz="2000" b="1" dirty="0"/>
              <a:t>RETE ‘’SHE’’ PROMUOVE UN CONCETTO POSITIVO </a:t>
            </a:r>
            <a:r>
              <a:rPr lang="it-IT" sz="2000" b="1" dirty="0" err="1"/>
              <a:t>DI</a:t>
            </a:r>
            <a:r>
              <a:rPr lang="it-IT" sz="2000" b="1" dirty="0"/>
              <a:t> SALUTE E BENESSERE CHE PONE LE SUE BASI NELLA </a:t>
            </a:r>
            <a:r>
              <a:rPr lang="it-IT" sz="2000" b="1" dirty="0" smtClean="0"/>
              <a:t>‘’CONVENZIONE </a:t>
            </a:r>
            <a:r>
              <a:rPr lang="it-IT" sz="2000" b="1" dirty="0"/>
              <a:t>SUI DIRITTI </a:t>
            </a:r>
            <a:r>
              <a:rPr lang="it-IT" sz="2000" b="1" dirty="0" smtClean="0"/>
              <a:t>DELL’INFANZIA </a:t>
            </a:r>
            <a:r>
              <a:rPr lang="it-IT" sz="2000" b="1" dirty="0"/>
              <a:t>DELLA NAZIONI </a:t>
            </a:r>
            <a:r>
              <a:rPr lang="it-IT" sz="2000" b="1" dirty="0" smtClean="0"/>
              <a:t>UNITE’’ </a:t>
            </a:r>
            <a:r>
              <a:rPr lang="it-IT" sz="2000" b="1" dirty="0"/>
              <a:t>E NELLA </a:t>
            </a:r>
            <a:r>
              <a:rPr lang="it-IT" sz="2000" b="1" dirty="0" smtClean="0"/>
              <a:t>‘’CONVENZIONE EUROPEE </a:t>
            </a:r>
            <a:r>
              <a:rPr lang="it-IT" sz="2000" b="1" dirty="0"/>
              <a:t>SULL’ESERCIZIO DEI DIRITTI DEI MINORI DEL CONSIGLIO D</a:t>
            </a:r>
            <a:r>
              <a:rPr lang="it-IT" sz="2000" b="1" dirty="0" smtClean="0"/>
              <a:t>’ EUROPA</a:t>
            </a:r>
            <a:r>
              <a:rPr lang="it-IT" sz="2000" b="1" dirty="0" smtClean="0"/>
              <a:t>’’</a:t>
            </a:r>
            <a:endParaRPr lang="it-IT" b="1" dirty="0"/>
          </a:p>
          <a:p>
            <a:pPr algn="ctr">
              <a:spcBef>
                <a:spcPct val="0"/>
              </a:spcBef>
            </a:pPr>
            <a:endParaRPr lang="it-IT" sz="4000" b="1" dirty="0"/>
          </a:p>
        </p:txBody>
      </p:sp>
      <p:pic>
        <p:nvPicPr>
          <p:cNvPr id="8" name="Immagine 7" descr="FullSizeRe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488" y="1857364"/>
            <a:ext cx="2931829" cy="3003910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indent="-342900"/>
            <a:r>
              <a:rPr lang="it-IT" sz="4000" b="1" dirty="0"/>
              <a:t>IL PROFILO </a:t>
            </a:r>
            <a:r>
              <a:rPr lang="it-IT" sz="4000" b="1" dirty="0" err="1"/>
              <a:t>DI</a:t>
            </a:r>
            <a:r>
              <a:rPr lang="it-IT" sz="4000" b="1" dirty="0"/>
              <a:t> SALUTE</a:t>
            </a:r>
            <a:br>
              <a:rPr lang="it-IT" sz="4000" b="1" dirty="0"/>
            </a:br>
            <a:r>
              <a:rPr lang="it-IT" sz="4000" b="1" dirty="0"/>
              <a:t> DELL’ </a:t>
            </a:r>
            <a:r>
              <a:rPr lang="it-IT" sz="4000" b="1" dirty="0" smtClean="0"/>
              <a:t>I.C. MANZONI</a:t>
            </a:r>
            <a:endParaRPr lang="it-IT" sz="4000" b="1" dirty="0"/>
          </a:p>
        </p:txBody>
      </p:sp>
      <p:pic>
        <p:nvPicPr>
          <p:cNvPr id="6" name="Immagine 5" descr="FullSizeRender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7422" y="1571612"/>
            <a:ext cx="4357718" cy="3781395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1785918" y="5572140"/>
            <a:ext cx="50720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2000" b="1" dirty="0"/>
              <a:t>LA FILOSOFIA DELLA SCUOLA </a:t>
            </a:r>
          </a:p>
          <a:p>
            <a:pPr algn="ctr">
              <a:spcBef>
                <a:spcPct val="0"/>
              </a:spcBef>
            </a:pPr>
            <a:r>
              <a:rPr lang="it-IT" sz="2000" b="1" dirty="0"/>
              <a:t>CHE PROMUOVE </a:t>
            </a:r>
          </a:p>
          <a:p>
            <a:pPr algn="ctr">
              <a:spcBef>
                <a:spcPct val="0"/>
              </a:spcBef>
            </a:pPr>
            <a:r>
              <a:rPr lang="it-IT" sz="2000" b="1" dirty="0"/>
              <a:t>LA </a:t>
            </a:r>
            <a:r>
              <a:rPr lang="it-IT" sz="2000" b="1" dirty="0" smtClean="0"/>
              <a:t>SALUTE</a:t>
            </a:r>
            <a:endParaRPr lang="it-IT" sz="2000" b="1" dirty="0"/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 smtClean="0"/>
              <a:t>FINALITÀ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 marL="0" algn="ctr">
              <a:spcBef>
                <a:spcPct val="0"/>
              </a:spcBef>
              <a:buNone/>
            </a:pPr>
            <a:r>
              <a:rPr lang="it-IT" sz="2800" b="1" dirty="0">
                <a:latin typeface="+mj-lt"/>
                <a:ea typeface="+mj-ea"/>
                <a:cs typeface="+mj-cs"/>
              </a:rPr>
              <a:t>‘’STARE BENE’’ A </a:t>
            </a:r>
            <a:r>
              <a:rPr lang="it-IT" sz="2800" b="1" dirty="0" smtClean="0">
                <a:latin typeface="+mj-lt"/>
                <a:ea typeface="+mj-ea"/>
                <a:cs typeface="+mj-cs"/>
              </a:rPr>
              <a:t>SCUOLA </a:t>
            </a:r>
            <a:endParaRPr lang="it-IT" sz="28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FullSizeRender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1928802"/>
            <a:ext cx="3800500" cy="3705857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428596" y="585789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ctr">
              <a:spcBef>
                <a:spcPct val="0"/>
              </a:spcBef>
            </a:pPr>
            <a:r>
              <a:rPr lang="it-IT" sz="2000" b="1" dirty="0"/>
              <a:t>L’ I.C. MANZONI PROMUOVE LA COSTRUZIONE </a:t>
            </a:r>
            <a:r>
              <a:rPr lang="it-IT" sz="2000" b="1" dirty="0" err="1"/>
              <a:t>DI</a:t>
            </a:r>
            <a:r>
              <a:rPr lang="it-IT" sz="2000" b="1" dirty="0"/>
              <a:t> UN AMBIENTE SANO E SICURO SIA FISICAMENTE CHE </a:t>
            </a:r>
            <a:r>
              <a:rPr lang="it-IT" sz="2000" b="1" dirty="0" smtClean="0"/>
              <a:t>SOCIALMENTE</a:t>
            </a:r>
            <a:endParaRPr lang="it-IT" sz="2000" b="1" dirty="0"/>
          </a:p>
        </p:txBody>
      </p:sp>
    </p:spTree>
  </p:cSld>
  <p:clrMapOvr>
    <a:masterClrMapping/>
  </p:clrMapOvr>
  <p:transition spd="med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b="1" dirty="0"/>
              <a:t>OBIETTIVI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L’ I.C. MANZONI SI PROPONE </a:t>
            </a:r>
            <a:r>
              <a:rPr lang="it-IT" sz="2400" b="1" dirty="0" err="1">
                <a:latin typeface="+mj-lt"/>
                <a:ea typeface="+mj-ea"/>
                <a:cs typeface="+mj-cs"/>
              </a:rPr>
              <a:t>DI</a:t>
            </a:r>
            <a:r>
              <a:rPr lang="it-IT" sz="2400" b="1" dirty="0">
                <a:latin typeface="+mj-lt"/>
                <a:ea typeface="+mj-ea"/>
                <a:cs typeface="+mj-cs"/>
              </a:rPr>
              <a:t> SPERIMENTARE IL BENESSERE FISICO, EMOZIONALE E SOCIALE IN </a:t>
            </a:r>
          </a:p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UNA DIMENSIONE INCLUSIVA.</a:t>
            </a:r>
          </a:p>
        </p:txBody>
      </p:sp>
      <p:pic>
        <p:nvPicPr>
          <p:cNvPr id="5" name="Immagine 4" descr="FullSizeRender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071810"/>
            <a:ext cx="3714776" cy="3568179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METODOLOGIE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L’ I.C. MANZONI ATTIVA PERCORSI </a:t>
            </a:r>
            <a:r>
              <a:rPr lang="it-IT" sz="2400" b="1" dirty="0" err="1">
                <a:latin typeface="+mj-lt"/>
                <a:ea typeface="+mj-ea"/>
                <a:cs typeface="+mj-cs"/>
              </a:rPr>
              <a:t>DI</a:t>
            </a:r>
            <a:r>
              <a:rPr lang="it-IT" sz="24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RICERCA-AZIONE FINALIZZATI </a:t>
            </a:r>
          </a:p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ALLA PROMOZIONE DELLA </a:t>
            </a:r>
            <a:r>
              <a:rPr lang="it-IT" sz="2400" b="1" dirty="0" smtClean="0">
                <a:latin typeface="+mj-lt"/>
                <a:ea typeface="+mj-ea"/>
                <a:cs typeface="+mj-cs"/>
              </a:rPr>
              <a:t>SALUTE</a:t>
            </a:r>
            <a:endParaRPr lang="it-IT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FullSizeRender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2888977"/>
            <a:ext cx="3929090" cy="3733355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STRUMENTI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L’I.C. MANZONI ATTIVA PROGETTI CONDIVISI DALLA SCUOLA E DALLA SUA COMUNITA’ IN COERENZA</a:t>
            </a:r>
          </a:p>
          <a:p>
            <a:pPr algn="ctr">
              <a:buNone/>
            </a:pPr>
            <a:r>
              <a:rPr lang="it-IT" sz="2400" b="1" dirty="0">
                <a:latin typeface="+mj-lt"/>
                <a:ea typeface="+mj-ea"/>
                <a:cs typeface="+mj-cs"/>
              </a:rPr>
              <a:t>CON LA PROMOZIONE DELLA SALUTE E DEL BENESSERE PSICO-FISICO DEI SUOI </a:t>
            </a:r>
            <a:r>
              <a:rPr lang="it-IT" sz="2400" b="1" dirty="0" smtClean="0">
                <a:latin typeface="+mj-lt"/>
                <a:ea typeface="+mj-ea"/>
                <a:cs typeface="+mj-cs"/>
              </a:rPr>
              <a:t>UTENTI</a:t>
            </a:r>
            <a:endParaRPr lang="it-IT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Immagine 5" descr="FullSizeRender(5)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71736" y="2928934"/>
            <a:ext cx="3929089" cy="3727518"/>
          </a:xfrm>
          <a:prstGeom prst="rect">
            <a:avLst/>
          </a:prstGeom>
        </p:spPr>
      </p:pic>
      <p:sp>
        <p:nvSpPr>
          <p:cNvPr id="7" name="Freccia a sinistra 6"/>
          <p:cNvSpPr/>
          <p:nvPr/>
        </p:nvSpPr>
        <p:spPr>
          <a:xfrm>
            <a:off x="6786578" y="5643578"/>
            <a:ext cx="1000132" cy="785818"/>
          </a:xfrm>
          <a:prstGeom prst="leftArrow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PTOF</a:t>
            </a:r>
            <a:endParaRPr lang="it-IT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DESTINATARI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800" b="1" dirty="0">
                <a:latin typeface="+mj-lt"/>
                <a:ea typeface="+mj-ea"/>
                <a:cs typeface="+mj-cs"/>
              </a:rPr>
              <a:t>IL PROFILO </a:t>
            </a:r>
            <a:r>
              <a:rPr lang="it-IT" sz="2800" b="1" dirty="0" err="1">
                <a:latin typeface="+mj-lt"/>
                <a:ea typeface="+mj-ea"/>
                <a:cs typeface="+mj-cs"/>
              </a:rPr>
              <a:t>DI</a:t>
            </a:r>
            <a:r>
              <a:rPr lang="it-IT" sz="2800" b="1" dirty="0">
                <a:latin typeface="+mj-lt"/>
                <a:ea typeface="+mj-ea"/>
                <a:cs typeface="+mj-cs"/>
              </a:rPr>
              <a:t> SALUTE </a:t>
            </a:r>
            <a:endParaRPr lang="it-IT" sz="2800" b="1" dirty="0" smtClean="0"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it-IT" sz="2800" b="1" dirty="0" smtClean="0">
                <a:latin typeface="+mj-lt"/>
                <a:ea typeface="+mj-ea"/>
                <a:cs typeface="+mj-cs"/>
              </a:rPr>
              <a:t>DELL</a:t>
            </a:r>
            <a:r>
              <a:rPr lang="it-IT" sz="2800" b="1" dirty="0">
                <a:latin typeface="+mj-lt"/>
                <a:ea typeface="+mj-ea"/>
                <a:cs typeface="+mj-cs"/>
              </a:rPr>
              <a:t>’ </a:t>
            </a:r>
            <a:r>
              <a:rPr lang="it-IT" sz="2800" b="1" dirty="0" smtClean="0">
                <a:latin typeface="+mj-lt"/>
                <a:ea typeface="+mj-ea"/>
                <a:cs typeface="+mj-cs"/>
              </a:rPr>
              <a:t>I.C. MANZONI </a:t>
            </a:r>
            <a:r>
              <a:rPr lang="it-IT" sz="2800" b="1" dirty="0">
                <a:latin typeface="+mj-lt"/>
                <a:ea typeface="+mj-ea"/>
                <a:cs typeface="+mj-cs"/>
              </a:rPr>
              <a:t>SI RIVOLGE A : </a:t>
            </a:r>
            <a:endParaRPr lang="it-IT" sz="2800" b="1" dirty="0" smtClean="0"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it-IT" sz="2800" dirty="0" smtClean="0"/>
              <a:t> </a:t>
            </a:r>
          </a:p>
        </p:txBody>
      </p:sp>
      <p:pic>
        <p:nvPicPr>
          <p:cNvPr id="5" name="Immagine 4" descr="FullSizeRender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357430"/>
            <a:ext cx="4572032" cy="3216711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000100" y="5572140"/>
            <a:ext cx="7215204" cy="160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it-IT" sz="2000" b="1" dirty="0">
                <a:solidFill>
                  <a:prstClr val="black"/>
                </a:solidFill>
              </a:rPr>
              <a:t>STUDENTI, INSEGNANTI, GENITORI, EDUCATORI, PERSONALE E A TUTTI I MEMBRI DELLA COMUNITA’, ATTORI IMPORTANTI NELLA </a:t>
            </a:r>
            <a:r>
              <a:rPr lang="it-IT" sz="2000" b="1" dirty="0" smtClean="0">
                <a:solidFill>
                  <a:prstClr val="black"/>
                </a:solidFill>
              </a:rPr>
              <a:t>PROMOZIONE </a:t>
            </a:r>
            <a:r>
              <a:rPr lang="it-IT" sz="2000" b="1" dirty="0">
                <a:solidFill>
                  <a:prstClr val="black"/>
                </a:solidFill>
              </a:rPr>
              <a:t>DELLA </a:t>
            </a:r>
            <a:r>
              <a:rPr lang="it-IT" sz="2000" b="1" dirty="0" smtClean="0">
                <a:solidFill>
                  <a:prstClr val="black"/>
                </a:solidFill>
              </a:rPr>
              <a:t>SALUTE</a:t>
            </a:r>
            <a:endParaRPr lang="it-IT" sz="2000" b="1" dirty="0">
              <a:solidFill>
                <a:prstClr val="black"/>
              </a:solidFill>
            </a:endParaRPr>
          </a:p>
          <a:p>
            <a:pPr marL="342900" lvl="0" indent="-342900">
              <a:spcBef>
                <a:spcPct val="20000"/>
              </a:spcBef>
            </a:pPr>
            <a:r>
              <a:rPr lang="it-IT" sz="3200" dirty="0">
                <a:solidFill>
                  <a:prstClr val="black"/>
                </a:solidFill>
              </a:rPr>
              <a:t>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000" b="1" dirty="0"/>
              <a:t>UN APPROCCIO </a:t>
            </a:r>
            <a:r>
              <a:rPr lang="it-IT" sz="4000" b="1" dirty="0" err="1"/>
              <a:t>DI</a:t>
            </a:r>
            <a:r>
              <a:rPr lang="it-IT" sz="4000" b="1" dirty="0"/>
              <a:t> SISTEMA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500174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it-IT" sz="2400" b="1" dirty="0" smtClean="0">
                <a:latin typeface="+mj-lt"/>
                <a:ea typeface="+mj-ea"/>
                <a:cs typeface="+mj-cs"/>
              </a:rPr>
              <a:t>L’I.C. MANZONI, IN </a:t>
            </a:r>
            <a:r>
              <a:rPr lang="it-IT" sz="2400" b="1" dirty="0">
                <a:latin typeface="+mj-lt"/>
                <a:ea typeface="+mj-ea"/>
                <a:cs typeface="+mj-cs"/>
              </a:rPr>
              <a:t>STRETTA COLLABORAZIONE CON </a:t>
            </a:r>
            <a:r>
              <a:rPr lang="it-IT" sz="2400" b="1" dirty="0">
                <a:latin typeface="+mj-lt"/>
                <a:ea typeface="+mj-ea"/>
                <a:cs typeface="+mj-cs"/>
                <a:hlinkClick r:id="rId2" action="ppaction://hlinkfile"/>
              </a:rPr>
              <a:t>L’ ASL TO1</a:t>
            </a:r>
            <a:r>
              <a:rPr lang="it-IT" sz="2400" b="1" dirty="0">
                <a:latin typeface="+mj-lt"/>
                <a:ea typeface="+mj-ea"/>
                <a:cs typeface="+mj-cs"/>
              </a:rPr>
              <a:t>, ADOTTA UN APPROCCIO GLOBALE ALLA SALUTE </a:t>
            </a:r>
            <a:r>
              <a:rPr lang="it-IT" sz="2400" b="1" dirty="0" smtClean="0">
                <a:latin typeface="+mj-lt"/>
                <a:ea typeface="+mj-ea"/>
                <a:cs typeface="+mj-cs"/>
              </a:rPr>
              <a:t>CHE </a:t>
            </a:r>
            <a:r>
              <a:rPr lang="it-IT" sz="2400" b="1" dirty="0">
                <a:latin typeface="+mj-lt"/>
                <a:ea typeface="+mj-ea"/>
                <a:cs typeface="+mj-cs"/>
              </a:rPr>
              <a:t>COINVOLGE L’INTERA </a:t>
            </a:r>
            <a:r>
              <a:rPr lang="it-IT" sz="2400" b="1" dirty="0" smtClean="0">
                <a:latin typeface="+mj-lt"/>
                <a:ea typeface="+mj-ea"/>
                <a:cs typeface="+mj-cs"/>
              </a:rPr>
              <a:t>COMUNITÀ </a:t>
            </a:r>
            <a:r>
              <a:rPr lang="it-IT" sz="2400" b="1" dirty="0" smtClean="0">
                <a:latin typeface="+mj-lt"/>
                <a:ea typeface="+mj-ea"/>
                <a:cs typeface="+mj-cs"/>
              </a:rPr>
              <a:t>SCOLASTICA</a:t>
            </a:r>
            <a:endParaRPr lang="it-IT" sz="24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 descr="FullSizeRender(7).jpg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2857496"/>
            <a:ext cx="3780330" cy="3746049"/>
          </a:xfrm>
          <a:prstGeom prst="rect">
            <a:avLst/>
          </a:prstGeom>
        </p:spPr>
      </p:pic>
      <p:sp>
        <p:nvSpPr>
          <p:cNvPr id="6" name="Freccia a sinistra 5"/>
          <p:cNvSpPr/>
          <p:nvPr/>
        </p:nvSpPr>
        <p:spPr>
          <a:xfrm>
            <a:off x="6929454" y="5786454"/>
            <a:ext cx="1071570" cy="78581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RAV</a:t>
            </a:r>
            <a:endParaRPr lang="it-IT" dirty="0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343</Words>
  <Application>Microsoft Office PowerPoint</Application>
  <PresentationFormat>Presentazione su schermo (4:3)</PresentationFormat>
  <Paragraphs>49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    L’ I.C. MANZONI  ADERISCE  ALLA RETE EUROPEA  SHE (SCHOOLS FOR HEALTH IN EUROPE)</vt:lpstr>
      <vt:lpstr>Diapositiva 2</vt:lpstr>
      <vt:lpstr>IL PROFILO DI SALUTE  DELL’ I.C. MANZONI</vt:lpstr>
      <vt:lpstr>FINALITÀ</vt:lpstr>
      <vt:lpstr>OBIETTIVI </vt:lpstr>
      <vt:lpstr>METODOLOGIE</vt:lpstr>
      <vt:lpstr>STRUMENTI</vt:lpstr>
      <vt:lpstr>DESTINATARI</vt:lpstr>
      <vt:lpstr>UN APPROCCIO DI SISTEMA</vt:lpstr>
      <vt:lpstr>IL GRUPPO DI LAVORO PER LA PROMOZIONE DELLA SALUTE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 I.C MANZONI ADERISCE ALLA RETE EUROPEA</dc:title>
  <dc:creator>ILENIA</dc:creator>
  <cp:lastModifiedBy>USER</cp:lastModifiedBy>
  <cp:revision>43</cp:revision>
  <dcterms:created xsi:type="dcterms:W3CDTF">2016-05-16T14:25:41Z</dcterms:created>
  <dcterms:modified xsi:type="dcterms:W3CDTF">2016-05-26T13:03:00Z</dcterms:modified>
</cp:coreProperties>
</file>